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4" r:id="rId9"/>
    <p:sldId id="276" r:id="rId10"/>
    <p:sldId id="297" r:id="rId11"/>
    <p:sldId id="310" r:id="rId12"/>
    <p:sldId id="299" r:id="rId13"/>
    <p:sldId id="291" r:id="rId14"/>
    <p:sldId id="292" r:id="rId15"/>
    <p:sldId id="293" r:id="rId16"/>
    <p:sldId id="302" r:id="rId17"/>
    <p:sldId id="277" r:id="rId18"/>
    <p:sldId id="303" r:id="rId19"/>
    <p:sldId id="304" r:id="rId20"/>
    <p:sldId id="307" r:id="rId21"/>
    <p:sldId id="308" r:id="rId22"/>
    <p:sldId id="287" r:id="rId23"/>
    <p:sldId id="305" r:id="rId24"/>
    <p:sldId id="30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FFCC"/>
    <a:srgbClr val="CCFFCC"/>
    <a:srgbClr val="99FFCC"/>
    <a:srgbClr val="FFCCFF"/>
    <a:srgbClr val="66FFFF"/>
    <a:srgbClr val="FF99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10" autoAdjust="0"/>
  </p:normalViewPr>
  <p:slideViewPr>
    <p:cSldViewPr>
      <p:cViewPr varScale="1">
        <p:scale>
          <a:sx n="61" d="100"/>
          <a:sy n="61" d="100"/>
        </p:scale>
        <p:origin x="-14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1C6834-911D-47DD-9B1A-E4E69F93D22A}" type="datetimeFigureOut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2F7C8D9-D76E-422E-B517-74DA76068B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29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CE92C6E-8623-42E4-A15C-37DE178370FC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714201-1483-43E5-842F-F99A0B0FA410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4EE6F-EC7D-4546-BD36-F60D358A1CEF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A0154-3E4F-49E6-A9CB-265D89AB4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08A38-6F67-4BBA-B46B-8C54DB112F2D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ACD5-D1DE-451A-8876-9E167D139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4C722-8068-4814-AFB7-5C74FBE0EADA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7FC09-B87C-4948-8EEF-0EBFA73D4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A32AF-FC82-4EA2-A2B6-1B5ACD605D93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65A81-4BFA-4B7F-8EE7-158D7232EF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72937-D4B4-47CE-A15E-FBA7172BD5EB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A87A5-CB98-49DC-B88B-B99B53566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E4153-081F-4F6C-ABFD-E61269CF4EEE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384BA-46CE-4669-9F1E-9C76BABC3B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71A59-143F-47A7-BE66-0F8BFDE1CFDE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900C7-9F0E-472A-B887-5D75FD501B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A837A-47BE-4A0F-A98B-DC5CB974DE04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FF8329-0DFD-4555-AAFA-03EF58A40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627A-DBE8-49F0-9EB1-27B559644B6B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3BD4C-2AD7-4670-A1AC-9F76B3F7F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F0C04-E182-40BE-8D99-D77CB4C5F835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6832F-5B9F-4A3F-A615-2A4C34F81F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5B6B9-3692-4CA0-A717-B2E7117B9540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2B1E6-596D-4BA8-B8E4-AE18F9E0A5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F19C7-518E-420E-AC7B-FA6099BA71CA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96B78-9BF3-43F0-8A60-CBC9A1360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7A5A7-7F95-45EE-847F-E012EFE5F0E3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FA536-2930-4947-83EE-590D749EAF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73498D-427A-425A-A812-34B41D1C85CB}" type="datetime1">
              <a:rPr lang="ru-RU"/>
              <a:pPr>
                <a:defRPr/>
              </a:pPr>
              <a:t>17.02.2014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C30F73-B6C0-4358-81A6-363B35867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5715000" y="5715000"/>
            <a:ext cx="316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800">
              <a:latin typeface="Calibri" pitchFamily="34" charset="0"/>
            </a:endParaRPr>
          </a:p>
        </p:txBody>
      </p:sp>
      <p:sp>
        <p:nvSpPr>
          <p:cNvPr id="16387" name="Rectangle 15"/>
          <p:cNvSpPr>
            <a:spLocks noGrp="1"/>
          </p:cNvSpPr>
          <p:nvPr>
            <p:ph type="ctrTitle" idx="4294967295"/>
          </p:nvPr>
        </p:nvSpPr>
        <p:spPr>
          <a:xfrm>
            <a:off x="611188" y="333375"/>
            <a:ext cx="7772400" cy="2159000"/>
          </a:xfrm>
        </p:spPr>
        <p:txBody>
          <a:bodyPr/>
          <a:lstStyle/>
          <a:p>
            <a:pPr eaLnBrk="1" hangingPunct="1"/>
            <a:r>
              <a:rPr lang="uk-UA" sz="3600" smtClean="0">
                <a:solidFill>
                  <a:schemeClr val="bg1"/>
                </a:solidFill>
                <a:latin typeface="Times New Roman" pitchFamily="18" charset="0"/>
              </a:rPr>
              <a:t>Військові традиції – важливий фактор державотворення</a:t>
            </a:r>
            <a:endParaRPr lang="ru-RU" sz="3600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4352" name="Rectangle 16"/>
          <p:cNvSpPr>
            <a:spLocks noGrp="1"/>
          </p:cNvSpPr>
          <p:nvPr>
            <p:ph type="subTitle" idx="4294967295"/>
          </p:nvPr>
        </p:nvSpPr>
        <p:spPr>
          <a:xfrm>
            <a:off x="1371600" y="3213100"/>
            <a:ext cx="6400800" cy="2425700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uk-UA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Презентацію виготовив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uk-UA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учень 10 класу 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uk-UA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Верхньотерсянської ЗОШ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uk-UA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Журавко Валерій Олександрович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uk-UA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Науковий керівник: Білан Світлана Іванівна</a:t>
            </a: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z="20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0" indent="0" algn="ctr" eaLnBrk="1" hangingPunct="1">
              <a:lnSpc>
                <a:spcPct val="90000"/>
              </a:lnSpc>
              <a:buFont typeface="Arial" charset="0"/>
              <a:buNone/>
              <a:defRPr/>
            </a:pPr>
            <a:endParaRPr lang="ru-RU" sz="2000" smtClean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Сутність, структура, функції, особливості військових традицій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26626" name="Oval 9"/>
          <p:cNvSpPr>
            <a:spLocks noChangeArrowheads="1"/>
          </p:cNvSpPr>
          <p:nvPr/>
        </p:nvSpPr>
        <p:spPr bwMode="auto">
          <a:xfrm>
            <a:off x="3708400" y="3068638"/>
            <a:ext cx="1584325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64538" name="Group 26"/>
          <p:cNvGraphicFramePr>
            <a:graphicFrameLocks noGrp="1"/>
          </p:cNvGraphicFramePr>
          <p:nvPr/>
        </p:nvGraphicFramePr>
        <p:xfrm>
          <a:off x="3419475" y="2708275"/>
          <a:ext cx="2305050" cy="1800225"/>
        </p:xfrm>
        <a:graphic>
          <a:graphicData uri="http://schemas.openxmlformats.org/drawingml/2006/table">
            <a:tbl>
              <a:tblPr/>
              <a:tblGrid>
                <a:gridCol w="2305050"/>
              </a:tblGrid>
              <a:tr h="18002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570" name="Group 58"/>
          <p:cNvGraphicFramePr>
            <a:graphicFrameLocks noGrp="1"/>
          </p:cNvGraphicFramePr>
          <p:nvPr/>
        </p:nvGraphicFramePr>
        <p:xfrm>
          <a:off x="3203575" y="2349500"/>
          <a:ext cx="2663825" cy="2447925"/>
        </p:xfrm>
        <a:graphic>
          <a:graphicData uri="http://schemas.openxmlformats.org/drawingml/2006/table">
            <a:tbl>
              <a:tblPr/>
              <a:tblGrid>
                <a:gridCol w="2663825"/>
              </a:tblGrid>
              <a:tr h="24479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Принципи, норми, способи,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uk-UA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uk-UA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методи, прийоми, підходи.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4553" name="Group 41"/>
          <p:cNvGraphicFramePr>
            <a:graphicFrameLocks noGrp="1"/>
          </p:cNvGraphicFramePr>
          <p:nvPr/>
        </p:nvGraphicFramePr>
        <p:xfrm>
          <a:off x="3635375" y="2924175"/>
          <a:ext cx="1800225" cy="1441450"/>
        </p:xfrm>
        <a:graphic>
          <a:graphicData uri="http://schemas.openxmlformats.org/drawingml/2006/table">
            <a:tbl>
              <a:tblPr/>
              <a:tblGrid>
                <a:gridCol w="1800225"/>
              </a:tblGrid>
              <a:tr h="14414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45" name="Rectangle 45"/>
          <p:cNvSpPr>
            <a:spLocks noChangeArrowheads="1"/>
          </p:cNvSpPr>
          <p:nvPr/>
        </p:nvSpPr>
        <p:spPr bwMode="auto">
          <a:xfrm>
            <a:off x="3635375" y="3213100"/>
            <a:ext cx="1779588" cy="5762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Духовна основа –</a:t>
            </a:r>
          </a:p>
          <a:p>
            <a:pPr algn="ctr"/>
            <a:r>
              <a:rPr lang="uk-UA" sz="1400" b="1"/>
              <a:t>патріотизм</a:t>
            </a:r>
            <a:endParaRPr lang="ru-RU" sz="1400" b="1"/>
          </a:p>
        </p:txBody>
      </p:sp>
      <p:sp>
        <p:nvSpPr>
          <p:cNvPr id="26646" name="Rectangle 47"/>
          <p:cNvSpPr>
            <a:spLocks noChangeArrowheads="1"/>
          </p:cNvSpPr>
          <p:nvPr/>
        </p:nvSpPr>
        <p:spPr bwMode="auto">
          <a:xfrm>
            <a:off x="611188" y="1484313"/>
            <a:ext cx="2376487" cy="1512887"/>
          </a:xfrm>
          <a:prstGeom prst="rect">
            <a:avLst/>
          </a:prstGeom>
          <a:solidFill>
            <a:srgbClr val="FFFFCC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Ознаки:</a:t>
            </a:r>
          </a:p>
          <a:p>
            <a:pPr algn="ctr"/>
            <a:r>
              <a:rPr lang="uk-UA" sz="1600"/>
              <a:t>принцип збереження,</a:t>
            </a:r>
          </a:p>
          <a:p>
            <a:pPr algn="ctr"/>
            <a:r>
              <a:rPr lang="uk-UA" sz="1600"/>
              <a:t>передачі,</a:t>
            </a:r>
          </a:p>
          <a:p>
            <a:pPr algn="ctr"/>
            <a:r>
              <a:rPr lang="uk-UA" sz="1600"/>
              <a:t>повторюваності,</a:t>
            </a:r>
          </a:p>
          <a:p>
            <a:pPr algn="ctr"/>
            <a:r>
              <a:rPr lang="uk-UA" sz="1600"/>
              <a:t>наступності</a:t>
            </a:r>
          </a:p>
          <a:p>
            <a:pPr algn="ctr"/>
            <a:r>
              <a:rPr lang="uk-UA" sz="1600"/>
              <a:t>зв’язок з новаторством</a:t>
            </a:r>
            <a:endParaRPr lang="ru-RU" sz="1600"/>
          </a:p>
        </p:txBody>
      </p:sp>
      <p:sp>
        <p:nvSpPr>
          <p:cNvPr id="26647" name="Rectangle 48"/>
          <p:cNvSpPr>
            <a:spLocks noChangeArrowheads="1"/>
          </p:cNvSpPr>
          <p:nvPr/>
        </p:nvSpPr>
        <p:spPr bwMode="auto">
          <a:xfrm>
            <a:off x="611188" y="3860800"/>
            <a:ext cx="2376487" cy="172878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Сутність </a:t>
            </a:r>
            <a:r>
              <a:rPr lang="uk-UA" sz="1400"/>
              <a:t>полягає в</a:t>
            </a:r>
          </a:p>
          <a:p>
            <a:pPr algn="ctr"/>
            <a:r>
              <a:rPr lang="uk-UA" sz="1400"/>
              <a:t>закріпленні,</a:t>
            </a:r>
          </a:p>
          <a:p>
            <a:pPr algn="ctr"/>
            <a:r>
              <a:rPr lang="uk-UA" sz="1400"/>
              <a:t>повторюваності,</a:t>
            </a:r>
          </a:p>
          <a:p>
            <a:pPr algn="ctr"/>
            <a:r>
              <a:rPr lang="uk-UA" sz="1400"/>
              <a:t>специфічній формі передачі,</a:t>
            </a:r>
          </a:p>
          <a:p>
            <a:pPr algn="ctr"/>
            <a:r>
              <a:rPr lang="uk-UA" sz="1400"/>
              <a:t>масовості прояву,</a:t>
            </a:r>
          </a:p>
          <a:p>
            <a:pPr algn="ctr"/>
            <a:r>
              <a:rPr lang="uk-UA" sz="1400"/>
              <a:t>збереженні досвіду захисту</a:t>
            </a:r>
          </a:p>
          <a:p>
            <a:pPr algn="ctr"/>
            <a:r>
              <a:rPr lang="uk-UA" sz="1400"/>
              <a:t>Вітчизни його трансляції</a:t>
            </a:r>
          </a:p>
          <a:p>
            <a:pPr algn="ctr"/>
            <a:r>
              <a:rPr lang="uk-UA" sz="1400"/>
              <a:t>наступним поколінням</a:t>
            </a:r>
            <a:endParaRPr lang="ru-RU" sz="1400"/>
          </a:p>
        </p:txBody>
      </p:sp>
      <p:sp>
        <p:nvSpPr>
          <p:cNvPr id="26648" name="Rectangle 49"/>
          <p:cNvSpPr>
            <a:spLocks noChangeArrowheads="1"/>
          </p:cNvSpPr>
          <p:nvPr/>
        </p:nvSpPr>
        <p:spPr bwMode="auto">
          <a:xfrm>
            <a:off x="6156325" y="1484313"/>
            <a:ext cx="2303463" cy="14398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Риси: </a:t>
            </a:r>
          </a:p>
          <a:p>
            <a:pPr algn="ctr"/>
            <a:r>
              <a:rPr lang="uk-UA" sz="1600"/>
              <a:t>соціальне походження,</a:t>
            </a:r>
          </a:p>
          <a:p>
            <a:pPr algn="ctr"/>
            <a:r>
              <a:rPr lang="uk-UA" sz="1600"/>
              <a:t>стійкий характер,</a:t>
            </a:r>
          </a:p>
          <a:p>
            <a:pPr algn="ctr"/>
            <a:r>
              <a:rPr lang="uk-UA" sz="1600"/>
              <a:t>тривалість.</a:t>
            </a:r>
            <a:endParaRPr lang="ru-RU" sz="1600"/>
          </a:p>
        </p:txBody>
      </p:sp>
      <p:sp>
        <p:nvSpPr>
          <p:cNvPr id="26649" name="Rectangle 50"/>
          <p:cNvSpPr>
            <a:spLocks noChangeArrowheads="1"/>
          </p:cNvSpPr>
          <p:nvPr/>
        </p:nvSpPr>
        <p:spPr bwMode="auto">
          <a:xfrm>
            <a:off x="6156325" y="3860800"/>
            <a:ext cx="2376488" cy="15843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Функції</a:t>
            </a:r>
            <a:endParaRPr lang="uk-UA" sz="1400"/>
          </a:p>
          <a:p>
            <a:pPr algn="ctr"/>
            <a:r>
              <a:rPr lang="uk-UA" sz="1400"/>
              <a:t>охоронна, виховна,</a:t>
            </a:r>
          </a:p>
          <a:p>
            <a:pPr algn="ctr"/>
            <a:r>
              <a:rPr lang="uk-UA" sz="1400"/>
              <a:t>пізнавальна,</a:t>
            </a:r>
          </a:p>
          <a:p>
            <a:pPr algn="ctr"/>
            <a:r>
              <a:rPr lang="uk-UA" sz="1400"/>
              <a:t>аксіологічна,</a:t>
            </a:r>
          </a:p>
          <a:p>
            <a:pPr algn="ctr"/>
            <a:r>
              <a:rPr lang="uk-UA" sz="1400"/>
              <a:t>комунікативна,</a:t>
            </a:r>
          </a:p>
          <a:p>
            <a:pPr algn="ctr"/>
            <a:r>
              <a:rPr lang="uk-UA" sz="1400"/>
              <a:t>культуро-творча</a:t>
            </a:r>
          </a:p>
          <a:p>
            <a:pPr algn="ctr"/>
            <a:endParaRPr lang="ru-RU" sz="1400"/>
          </a:p>
        </p:txBody>
      </p:sp>
      <p:sp>
        <p:nvSpPr>
          <p:cNvPr id="26650" name="Rectangle 51"/>
          <p:cNvSpPr>
            <a:spLocks noChangeArrowheads="1"/>
          </p:cNvSpPr>
          <p:nvPr/>
        </p:nvSpPr>
        <p:spPr bwMode="auto">
          <a:xfrm>
            <a:off x="6227763" y="3068638"/>
            <a:ext cx="2232025" cy="576262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Історичний, соціальний </a:t>
            </a:r>
          </a:p>
          <a:p>
            <a:pPr algn="ctr"/>
            <a:r>
              <a:rPr lang="uk-UA" sz="1400" b="1"/>
              <a:t>компоненти</a:t>
            </a:r>
            <a:endParaRPr lang="ru-RU" sz="1400" b="1"/>
          </a:p>
        </p:txBody>
      </p:sp>
      <p:sp>
        <p:nvSpPr>
          <p:cNvPr id="26651" name="Rectangle 52"/>
          <p:cNvSpPr>
            <a:spLocks noChangeArrowheads="1"/>
          </p:cNvSpPr>
          <p:nvPr/>
        </p:nvSpPr>
        <p:spPr bwMode="auto">
          <a:xfrm>
            <a:off x="611188" y="3141663"/>
            <a:ext cx="2376487" cy="503237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Культурний, виховний</a:t>
            </a:r>
          </a:p>
          <a:p>
            <a:pPr algn="ctr"/>
            <a:r>
              <a:rPr lang="uk-UA" sz="1400" b="1"/>
              <a:t>компоненти</a:t>
            </a:r>
            <a:endParaRPr lang="ru-RU" sz="1400" b="1"/>
          </a:p>
        </p:txBody>
      </p:sp>
      <p:sp>
        <p:nvSpPr>
          <p:cNvPr id="26652" name="Rectangle 53"/>
          <p:cNvSpPr>
            <a:spLocks noChangeArrowheads="1"/>
          </p:cNvSpPr>
          <p:nvPr/>
        </p:nvSpPr>
        <p:spPr bwMode="auto">
          <a:xfrm>
            <a:off x="3203575" y="1484313"/>
            <a:ext cx="2663825" cy="28892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Психологічний компонент</a:t>
            </a:r>
            <a:endParaRPr lang="ru-RU" sz="1400" b="1"/>
          </a:p>
        </p:txBody>
      </p:sp>
      <p:sp>
        <p:nvSpPr>
          <p:cNvPr id="26653" name="Rectangle 54"/>
          <p:cNvSpPr>
            <a:spLocks noChangeArrowheads="1"/>
          </p:cNvSpPr>
          <p:nvPr/>
        </p:nvSpPr>
        <p:spPr bwMode="auto">
          <a:xfrm>
            <a:off x="3276600" y="6308725"/>
            <a:ext cx="2663825" cy="287338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Професійний компонент</a:t>
            </a:r>
            <a:endParaRPr lang="ru-RU" sz="1400" b="1"/>
          </a:p>
        </p:txBody>
      </p:sp>
      <p:sp>
        <p:nvSpPr>
          <p:cNvPr id="26654" name="Rectangle 55"/>
          <p:cNvSpPr>
            <a:spLocks noChangeArrowheads="1"/>
          </p:cNvSpPr>
          <p:nvPr/>
        </p:nvSpPr>
        <p:spPr bwMode="auto">
          <a:xfrm>
            <a:off x="611188" y="5734050"/>
            <a:ext cx="2447925" cy="8636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Елементи</a:t>
            </a:r>
            <a:r>
              <a:rPr lang="uk-UA" sz="1400"/>
              <a:t> ідеології, ідеї, </a:t>
            </a:r>
          </a:p>
          <a:p>
            <a:pPr algn="ctr"/>
            <a:r>
              <a:rPr lang="uk-UA" sz="1400"/>
              <a:t>суспільної психології,</a:t>
            </a:r>
          </a:p>
          <a:p>
            <a:pPr algn="ctr"/>
            <a:r>
              <a:rPr lang="uk-UA" sz="1400"/>
              <a:t>почуття.</a:t>
            </a:r>
            <a:endParaRPr lang="ru-RU" sz="1400" b="1"/>
          </a:p>
        </p:txBody>
      </p:sp>
      <p:sp>
        <p:nvSpPr>
          <p:cNvPr id="26655" name="Rectangle 56"/>
          <p:cNvSpPr>
            <a:spLocks noChangeArrowheads="1"/>
          </p:cNvSpPr>
          <p:nvPr/>
        </p:nvSpPr>
        <p:spPr bwMode="auto">
          <a:xfrm>
            <a:off x="6156325" y="5589588"/>
            <a:ext cx="2376488" cy="1008062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Механізм </a:t>
            </a:r>
            <a:r>
              <a:rPr lang="uk-UA" sz="1400"/>
              <a:t>повторення,</a:t>
            </a:r>
          </a:p>
          <a:p>
            <a:pPr algn="ctr"/>
            <a:r>
              <a:rPr lang="uk-UA" sz="1400"/>
              <a:t>сприйняття, засвоєння,</a:t>
            </a:r>
          </a:p>
          <a:p>
            <a:pPr algn="ctr"/>
            <a:r>
              <a:rPr lang="uk-UA" sz="1400"/>
              <a:t>відтворення, передачі </a:t>
            </a:r>
          </a:p>
          <a:p>
            <a:pPr algn="ctr"/>
            <a:r>
              <a:rPr lang="uk-UA" sz="1400"/>
              <a:t>стійких норм традиції</a:t>
            </a:r>
          </a:p>
          <a:p>
            <a:pPr algn="ctr"/>
            <a:endParaRPr lang="ru-RU" sz="1400"/>
          </a:p>
        </p:txBody>
      </p:sp>
      <p:sp>
        <p:nvSpPr>
          <p:cNvPr id="26656" name="Rectangle 59"/>
          <p:cNvSpPr>
            <a:spLocks noChangeArrowheads="1"/>
          </p:cNvSpPr>
          <p:nvPr/>
        </p:nvSpPr>
        <p:spPr bwMode="auto">
          <a:xfrm>
            <a:off x="3132138" y="5445125"/>
            <a:ext cx="2808287" cy="7921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Рівні: соціальна психологія,</a:t>
            </a:r>
          </a:p>
          <a:p>
            <a:pPr algn="ctr"/>
            <a:r>
              <a:rPr lang="uk-UA" sz="1400" b="1"/>
              <a:t>ідеологія, науково - теоретичний</a:t>
            </a:r>
          </a:p>
          <a:p>
            <a:pPr algn="ctr"/>
            <a:r>
              <a:rPr lang="uk-UA" sz="1400" b="1"/>
              <a:t>рівень, рівень побутової</a:t>
            </a:r>
          </a:p>
          <a:p>
            <a:pPr algn="ctr"/>
            <a:r>
              <a:rPr lang="uk-UA" sz="1400" b="1"/>
              <a:t>свідомості</a:t>
            </a:r>
            <a:endParaRPr lang="ru-RU" sz="1400" b="1"/>
          </a:p>
        </p:txBody>
      </p:sp>
      <p:sp>
        <p:nvSpPr>
          <p:cNvPr id="26657" name="Rectangle 60"/>
          <p:cNvSpPr>
            <a:spLocks noChangeArrowheads="1"/>
          </p:cNvSpPr>
          <p:nvPr/>
        </p:nvSpPr>
        <p:spPr bwMode="auto">
          <a:xfrm>
            <a:off x="3203575" y="1844675"/>
            <a:ext cx="2663825" cy="504825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Особливість: стійка мотивація</a:t>
            </a:r>
          </a:p>
          <a:p>
            <a:pPr algn="ctr"/>
            <a:r>
              <a:rPr lang="uk-UA" sz="1400" b="1"/>
              <a:t>до захисту Вітчизни</a:t>
            </a:r>
            <a:endParaRPr lang="ru-RU" sz="1400" b="1"/>
          </a:p>
        </p:txBody>
      </p:sp>
      <p:sp>
        <p:nvSpPr>
          <p:cNvPr id="26658" name="Rectangle 61"/>
          <p:cNvSpPr>
            <a:spLocks noChangeArrowheads="1"/>
          </p:cNvSpPr>
          <p:nvPr/>
        </p:nvSpPr>
        <p:spPr bwMode="auto">
          <a:xfrm>
            <a:off x="3203575" y="4868863"/>
            <a:ext cx="2663825" cy="431800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400" b="1"/>
              <a:t>Особливості: саморозвиток,</a:t>
            </a:r>
            <a:endParaRPr lang="ru-RU" sz="1400" b="1"/>
          </a:p>
          <a:p>
            <a:pPr algn="ctr"/>
            <a:r>
              <a:rPr lang="uk-UA" sz="1400" b="1"/>
              <a:t>саморегуляція</a:t>
            </a:r>
            <a:endParaRPr lang="ru-RU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2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720725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  <a:cs typeface="Times New Roman" pitchFamily="18" charset="0"/>
              </a:rPr>
              <a:t>Класифікація військових традицій</a:t>
            </a:r>
            <a:endParaRPr lang="ru-RU" sz="3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0" name="Объект 3"/>
          <p:cNvSpPr>
            <a:spLocks noGrp="1"/>
          </p:cNvSpPr>
          <p:nvPr>
            <p:ph sz="half" idx="1"/>
          </p:nvPr>
        </p:nvSpPr>
        <p:spPr>
          <a:xfrm>
            <a:off x="539750" y="1412875"/>
            <a:ext cx="4038600" cy="5040313"/>
          </a:xfrm>
          <a:solidFill>
            <a:srgbClr val="FFFFCC"/>
          </a:solidFill>
        </p:spPr>
        <p:txBody>
          <a:bodyPr/>
          <a:lstStyle/>
          <a:p>
            <a:pPr lvl="1"/>
            <a:r>
              <a:rPr lang="uk-UA" sz="1200" b="1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1600" b="1" smtClean="0">
                <a:latin typeface="Times New Roman" pitchFamily="18" charset="0"/>
                <a:cs typeface="Times New Roman" pitchFamily="18" charset="0"/>
              </a:rPr>
              <a:t>За рівнем спільності</a:t>
            </a:r>
          </a:p>
          <a:p>
            <a:pPr lvl="1"/>
            <a:endParaRPr lang="ru-RU" sz="12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1" name="Объект 4"/>
          <p:cNvSpPr>
            <a:spLocks noGrp="1"/>
          </p:cNvSpPr>
          <p:nvPr>
            <p:ph sz="half" idx="2"/>
          </p:nvPr>
        </p:nvSpPr>
        <p:spPr>
          <a:xfrm>
            <a:off x="4787900" y="1441450"/>
            <a:ext cx="3816350" cy="4983163"/>
          </a:xfrm>
          <a:solidFill>
            <a:srgbClr val="FFFFCC"/>
          </a:solidFill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uk-UA" sz="1600" b="1" smtClean="0">
                <a:latin typeface="Times New Roman" pitchFamily="18" charset="0"/>
                <a:cs typeface="Times New Roman" pitchFamily="18" charset="0"/>
              </a:rPr>
              <a:t>Традиції за їх роллю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5C986-F77D-48E4-A785-242A1ACBC4D9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39750" y="1989138"/>
            <a:ext cx="1800225" cy="32385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Загальні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4763" y="1998663"/>
            <a:ext cx="1800225" cy="323850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Часткові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692275" y="198913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Выгнутая вправо стрелка 28"/>
          <p:cNvSpPr/>
          <p:nvPr/>
        </p:nvSpPr>
        <p:spPr>
          <a:xfrm>
            <a:off x="3455988" y="1700213"/>
            <a:ext cx="515937" cy="288925"/>
          </a:xfrm>
          <a:prstGeom prst="curvedLeftArrow">
            <a:avLst>
              <a:gd name="adj1" fmla="val 25000"/>
              <a:gd name="adj2" fmla="val 34579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Выгнутая влево стрелка 30"/>
          <p:cNvSpPr/>
          <p:nvPr/>
        </p:nvSpPr>
        <p:spPr>
          <a:xfrm>
            <a:off x="755650" y="1628775"/>
            <a:ext cx="684213" cy="3603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755650" y="2492375"/>
            <a:ext cx="3455988" cy="36036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сферами діяльності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1188" y="2924175"/>
            <a:ext cx="1008062" cy="50482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 авіації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701800" y="2924175"/>
            <a:ext cx="1584325" cy="649288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</a:t>
            </a:r>
          </a:p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військово-морського флоту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348038" y="2924175"/>
            <a:ext cx="1152525" cy="504825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</a:t>
            </a:r>
          </a:p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розвідки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611188" y="3716338"/>
            <a:ext cx="1873250" cy="433387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</a:t>
            </a:r>
          </a:p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партизанської війни </a:t>
            </a:r>
            <a:r>
              <a:rPr lang="uk-UA" dirty="0"/>
              <a:t>війни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555875" y="3716338"/>
            <a:ext cx="1871663" cy="433387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Господарські традиції тилу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971550" y="4292600"/>
            <a:ext cx="2952750" cy="360363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ступенем стійкості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ая выноска 39"/>
          <p:cNvSpPr/>
          <p:nvPr/>
        </p:nvSpPr>
        <p:spPr>
          <a:xfrm>
            <a:off x="684213" y="4797425"/>
            <a:ext cx="1871662" cy="663575"/>
          </a:xfrm>
          <a:prstGeom prst="wedgeRect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Традиції, що зароджуються</a:t>
            </a:r>
          </a:p>
        </p:txBody>
      </p:sp>
      <p:sp>
        <p:nvSpPr>
          <p:cNvPr id="41" name="Прямоугольная выноска 40"/>
          <p:cNvSpPr/>
          <p:nvPr/>
        </p:nvSpPr>
        <p:spPr>
          <a:xfrm>
            <a:off x="2700338" y="4797425"/>
            <a:ext cx="1727200" cy="612775"/>
          </a:xfrm>
          <a:prstGeom prst="wedgeRect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Традиції, що встановились</a:t>
            </a:r>
          </a:p>
        </p:txBody>
      </p:sp>
      <p:sp>
        <p:nvSpPr>
          <p:cNvPr id="42" name="Прямоугольная выноска 41"/>
          <p:cNvSpPr/>
          <p:nvPr/>
        </p:nvSpPr>
        <p:spPr>
          <a:xfrm>
            <a:off x="684213" y="5715000"/>
            <a:ext cx="1871662" cy="612775"/>
          </a:xfrm>
          <a:prstGeom prst="wedgeRect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Традиції, що занепадають</a:t>
            </a:r>
          </a:p>
        </p:txBody>
      </p:sp>
      <p:sp>
        <p:nvSpPr>
          <p:cNvPr id="43" name="Прямоугольная выноска 42"/>
          <p:cNvSpPr/>
          <p:nvPr/>
        </p:nvSpPr>
        <p:spPr>
          <a:xfrm>
            <a:off x="2771775" y="5705475"/>
            <a:ext cx="1655763" cy="612775"/>
          </a:xfrm>
          <a:prstGeom prst="wedgeRect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Традиції, що відроджуються</a:t>
            </a:r>
          </a:p>
        </p:txBody>
      </p:sp>
      <p:sp>
        <p:nvSpPr>
          <p:cNvPr id="44" name="Загнутый угол 43"/>
          <p:cNvSpPr/>
          <p:nvPr/>
        </p:nvSpPr>
        <p:spPr>
          <a:xfrm>
            <a:off x="4859338" y="1952625"/>
            <a:ext cx="1728787" cy="396875"/>
          </a:xfrm>
          <a:prstGeom prst="foldedCorner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Прогресивні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Загнутый угол 44"/>
          <p:cNvSpPr/>
          <p:nvPr/>
        </p:nvSpPr>
        <p:spPr>
          <a:xfrm>
            <a:off x="6742113" y="1954213"/>
            <a:ext cx="1655762" cy="395287"/>
          </a:xfrm>
          <a:prstGeom prst="foldedCorner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Реакційні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Выгнутая влево стрелка 47"/>
          <p:cNvSpPr/>
          <p:nvPr/>
        </p:nvSpPr>
        <p:spPr>
          <a:xfrm>
            <a:off x="4859338" y="1628775"/>
            <a:ext cx="720725" cy="2873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Выгнутая вправо стрелка 48"/>
          <p:cNvSpPr/>
          <p:nvPr/>
        </p:nvSpPr>
        <p:spPr>
          <a:xfrm>
            <a:off x="7648575" y="1628775"/>
            <a:ext cx="739775" cy="252413"/>
          </a:xfrm>
          <a:prstGeom prst="curvedLeftArrow">
            <a:avLst>
              <a:gd name="adj1" fmla="val 25000"/>
              <a:gd name="adj2" fmla="val 37155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Блок-схема: знак завершения 49"/>
          <p:cNvSpPr/>
          <p:nvPr/>
        </p:nvSpPr>
        <p:spPr>
          <a:xfrm>
            <a:off x="4859338" y="2420938"/>
            <a:ext cx="1657350" cy="431800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Приклад командира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Блок-схема: знак завершения 50"/>
          <p:cNvSpPr/>
          <p:nvPr/>
        </p:nvSpPr>
        <p:spPr>
          <a:xfrm>
            <a:off x="6804025" y="2406650"/>
            <a:ext cx="1584325" cy="446088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Вбивство мирних людей  </a:t>
            </a:r>
            <a:r>
              <a:rPr lang="uk-UA" sz="1400" dirty="0"/>
              <a:t>жителів</a:t>
            </a:r>
            <a:endParaRPr lang="ru-RU" sz="1400" dirty="0"/>
          </a:p>
        </p:txBody>
      </p:sp>
      <p:sp>
        <p:nvSpPr>
          <p:cNvPr id="52" name="Блок-схема: знак завершения 51"/>
          <p:cNvSpPr/>
          <p:nvPr/>
        </p:nvSpPr>
        <p:spPr>
          <a:xfrm>
            <a:off x="4859338" y="2924175"/>
            <a:ext cx="1657350" cy="576263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Збереження життя солдат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Блок-схема: знак завершения 52"/>
          <p:cNvSpPr/>
          <p:nvPr/>
        </p:nvSpPr>
        <p:spPr>
          <a:xfrm>
            <a:off x="6804025" y="2924175"/>
            <a:ext cx="1584325" cy="576263"/>
          </a:xfrm>
          <a:prstGeom prst="flowChartTerminator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Застосування забороненої зброї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Ромб 53"/>
          <p:cNvSpPr/>
          <p:nvPr/>
        </p:nvSpPr>
        <p:spPr>
          <a:xfrm>
            <a:off x="5003800" y="3573463"/>
            <a:ext cx="3600450" cy="503237"/>
          </a:xfrm>
          <a:prstGeom prst="diamon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 носіями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Прямоугольник с двумя вырезанными противолежащими углами 54"/>
          <p:cNvSpPr/>
          <p:nvPr/>
        </p:nvSpPr>
        <p:spPr>
          <a:xfrm>
            <a:off x="5003800" y="4149725"/>
            <a:ext cx="1738313" cy="431800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 військових звань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Прямоугольник с двумя вырезанными противолежащими углами 55"/>
          <p:cNvSpPr/>
          <p:nvPr/>
        </p:nvSpPr>
        <p:spPr>
          <a:xfrm>
            <a:off x="6804025" y="4149725"/>
            <a:ext cx="1800225" cy="431800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 медичної етики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Блок-схема: перфолента 56"/>
          <p:cNvSpPr/>
          <p:nvPr/>
        </p:nvSpPr>
        <p:spPr>
          <a:xfrm>
            <a:off x="5076825" y="4745038"/>
            <a:ext cx="3527425" cy="612775"/>
          </a:xfrm>
          <a:prstGeom prst="flowChartPunchedTape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ступенем нормативного закріплення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Блок-схема: процесс 57"/>
          <p:cNvSpPr/>
          <p:nvPr/>
        </p:nvSpPr>
        <p:spPr>
          <a:xfrm>
            <a:off x="4859338" y="5410200"/>
            <a:ext cx="1981200" cy="395288"/>
          </a:xfrm>
          <a:prstGeom prst="flowChartProcess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Юридично оформлені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Блок-схема: процесс 58"/>
          <p:cNvSpPr/>
          <p:nvPr/>
        </p:nvSpPr>
        <p:spPr>
          <a:xfrm>
            <a:off x="6948488" y="5410200"/>
            <a:ext cx="1584325" cy="395288"/>
          </a:xfrm>
          <a:prstGeom prst="flowChartProcess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закріплені </a:t>
            </a:r>
            <a:r>
              <a:rPr lang="uk-UA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законодавчо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4883150" y="5876925"/>
            <a:ext cx="1920875" cy="45085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Статути, закони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6840538" y="5876925"/>
            <a:ext cx="1692275" cy="450850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Традиції героїзму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9"/>
          <p:cNvSpPr>
            <a:spLocks noGrp="1"/>
          </p:cNvSpPr>
          <p:nvPr>
            <p:ph type="title" idx="4294967295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lang="ru-RU" sz="3600" smtClean="0">
                <a:latin typeface="Times New Roman" pitchFamily="18" charset="0"/>
              </a:rPr>
              <a:t>Патріотизм - це не любов до ідеї, а любов до Вітчизни </a:t>
            </a:r>
          </a:p>
        </p:txBody>
      </p:sp>
      <p:sp>
        <p:nvSpPr>
          <p:cNvPr id="28674" name="Rectangle 10"/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3898900" cy="4525963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z="1800" smtClean="0">
                <a:latin typeface="Times New Roman" pitchFamily="18" charset="0"/>
              </a:rPr>
              <a:t>Військові </a:t>
            </a:r>
            <a:r>
              <a:rPr lang="ru-RU" sz="1800" smtClean="0">
                <a:latin typeface="Times New Roman" pitchFamily="18" charset="0"/>
              </a:rPr>
              <a:t> традиції є частиною національно-державних традицій - це стійкі, історично сформовані, передані з покоління до покоління специфічні форми громадських взаємин у армії й на флоті як порядку, правил і норм поведінки військовослужбовців, їх духовні цінності, моральні установки і звичаї, пов'язані із виконанням навчально-бойових завдань, організацією військової служби й військового побуту.</a:t>
            </a:r>
            <a:endParaRPr lang="uk-UA" sz="1800" smtClean="0">
              <a:latin typeface="Times New Roman" pitchFamily="18" charset="0"/>
            </a:endParaRPr>
          </a:p>
          <a:p>
            <a:endParaRPr lang="ru-RU" sz="1800" smtClean="0">
              <a:latin typeface="Times New Roman" pitchFamily="18" charset="0"/>
            </a:endParaRPr>
          </a:p>
        </p:txBody>
      </p:sp>
      <p:grpSp>
        <p:nvGrpSpPr>
          <p:cNvPr id="28675" name="Diagram 4"/>
          <p:cNvGrpSpPr>
            <a:grpSpLocks/>
          </p:cNvGrpSpPr>
          <p:nvPr/>
        </p:nvGrpSpPr>
        <p:grpSpPr bwMode="auto">
          <a:xfrm>
            <a:off x="4648200" y="1600200"/>
            <a:ext cx="4038600" cy="4525963"/>
            <a:chOff x="1586" y="708"/>
            <a:chExt cx="2544" cy="2851"/>
          </a:xfrm>
        </p:grpSpPr>
        <p:sp>
          <p:nvSpPr>
            <p:cNvPr id="28679" name="AutoShape 5"/>
            <p:cNvSpPr>
              <a:spLocks noChangeAspect="1" noChangeArrowheads="1" noTextEdit="1"/>
            </p:cNvSpPr>
            <p:nvPr/>
          </p:nvSpPr>
          <p:spPr bwMode="auto">
            <a:xfrm>
              <a:off x="1586" y="708"/>
              <a:ext cx="2544" cy="285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80" name="_s66566"/>
            <p:cNvSpPr>
              <a:spLocks noChangeShapeType="1"/>
            </p:cNvSpPr>
            <p:nvPr/>
          </p:nvSpPr>
          <p:spPr bwMode="auto">
            <a:xfrm flipH="1" flipV="1">
              <a:off x="2307" y="1815"/>
              <a:ext cx="275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8681" name="_s66567"/>
            <p:cNvSpPr>
              <a:spLocks noChangeArrowheads="1"/>
            </p:cNvSpPr>
            <p:nvPr/>
          </p:nvSpPr>
          <p:spPr bwMode="auto">
            <a:xfrm>
              <a:off x="1586" y="1134"/>
              <a:ext cx="1173" cy="454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endParaRPr lang="uk-UA" sz="1600" b="1">
                <a:cs typeface="Times New Roman" pitchFamily="18" charset="0"/>
              </a:endParaRPr>
            </a:p>
            <a:p>
              <a:pPr algn="ctr"/>
              <a:r>
                <a:rPr lang="uk-UA" sz="1600" b="1">
                  <a:cs typeface="Times New Roman" pitchFamily="18" charset="0"/>
                </a:rPr>
                <a:t>Військова доблесть</a:t>
              </a:r>
              <a:endParaRPr lang="ru-RU" sz="1600" b="1">
                <a:cs typeface="Times New Roman" pitchFamily="18" charset="0"/>
              </a:endParaRPr>
            </a:p>
            <a:p>
              <a:pPr algn="ctr"/>
              <a:endParaRPr lang="ru-RU" sz="1600" b="1">
                <a:cs typeface="Times New Roman" pitchFamily="18" charset="0"/>
              </a:endParaRPr>
            </a:p>
          </p:txBody>
        </p:sp>
        <p:sp>
          <p:nvSpPr>
            <p:cNvPr id="28682" name="_s66568"/>
            <p:cNvSpPr>
              <a:spLocks noChangeShapeType="1"/>
            </p:cNvSpPr>
            <p:nvPr/>
          </p:nvSpPr>
          <p:spPr bwMode="auto">
            <a:xfrm flipH="1">
              <a:off x="2308" y="2292"/>
              <a:ext cx="275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8683" name="_s66569"/>
            <p:cNvSpPr>
              <a:spLocks noChangeArrowheads="1"/>
            </p:cNvSpPr>
            <p:nvPr/>
          </p:nvSpPr>
          <p:spPr bwMode="auto">
            <a:xfrm>
              <a:off x="1586" y="2540"/>
              <a:ext cx="1245" cy="454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800" b="1">
                  <a:cs typeface="Times New Roman" pitchFamily="18" charset="0"/>
                </a:rPr>
                <a:t>Бойове братерство</a:t>
              </a:r>
            </a:p>
          </p:txBody>
        </p:sp>
        <p:sp>
          <p:nvSpPr>
            <p:cNvPr id="28684" name="_s66570"/>
            <p:cNvSpPr>
              <a:spLocks noChangeShapeType="1"/>
            </p:cNvSpPr>
            <p:nvPr/>
          </p:nvSpPr>
          <p:spPr bwMode="auto">
            <a:xfrm>
              <a:off x="2859" y="2451"/>
              <a:ext cx="0" cy="31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8685" name="_s66571"/>
            <p:cNvSpPr>
              <a:spLocks noChangeArrowheads="1"/>
            </p:cNvSpPr>
            <p:nvPr/>
          </p:nvSpPr>
          <p:spPr bwMode="auto">
            <a:xfrm>
              <a:off x="1856" y="3130"/>
              <a:ext cx="1950" cy="429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800" b="1">
                  <a:cs typeface="Times New Roman" pitchFamily="18" charset="0"/>
                </a:rPr>
                <a:t>Готовність долати труднощі</a:t>
              </a:r>
              <a:endParaRPr lang="ru-RU" sz="1800" b="1">
                <a:cs typeface="Times New Roman" pitchFamily="18" charset="0"/>
              </a:endParaRPr>
            </a:p>
          </p:txBody>
        </p:sp>
        <p:sp>
          <p:nvSpPr>
            <p:cNvPr id="28686" name="_s66572"/>
            <p:cNvSpPr>
              <a:spLocks noChangeShapeType="1"/>
            </p:cNvSpPr>
            <p:nvPr/>
          </p:nvSpPr>
          <p:spPr bwMode="auto">
            <a:xfrm>
              <a:off x="3134" y="2291"/>
              <a:ext cx="275" cy="15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8687" name="_s66573"/>
            <p:cNvSpPr>
              <a:spLocks noChangeArrowheads="1"/>
            </p:cNvSpPr>
            <p:nvPr/>
          </p:nvSpPr>
          <p:spPr bwMode="auto">
            <a:xfrm>
              <a:off x="2899" y="2540"/>
              <a:ext cx="1231" cy="454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600" b="1">
                  <a:cs typeface="Times New Roman" pitchFamily="18" charset="0"/>
                </a:rPr>
                <a:t>Відданість Вітчизні</a:t>
              </a:r>
              <a:endParaRPr lang="ru-RU" sz="1600" b="1">
                <a:cs typeface="Times New Roman" pitchFamily="18" charset="0"/>
              </a:endParaRPr>
            </a:p>
          </p:txBody>
        </p:sp>
        <p:sp>
          <p:nvSpPr>
            <p:cNvPr id="28688" name="_s66574"/>
            <p:cNvSpPr>
              <a:spLocks noChangeShapeType="1"/>
            </p:cNvSpPr>
            <p:nvPr/>
          </p:nvSpPr>
          <p:spPr bwMode="auto">
            <a:xfrm flipV="1">
              <a:off x="3133" y="1814"/>
              <a:ext cx="275" cy="1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8689" name="_s66575"/>
            <p:cNvSpPr>
              <a:spLocks noChangeArrowheads="1"/>
            </p:cNvSpPr>
            <p:nvPr/>
          </p:nvSpPr>
          <p:spPr bwMode="auto">
            <a:xfrm>
              <a:off x="2859" y="1134"/>
              <a:ext cx="1271" cy="454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600" b="1">
                  <a:cs typeface="Times New Roman" pitchFamily="18" charset="0"/>
                </a:rPr>
                <a:t>Вірність Бойовому</a:t>
              </a:r>
            </a:p>
            <a:p>
              <a:pPr algn="ctr"/>
              <a:r>
                <a:rPr lang="uk-UA" sz="1600" b="1">
                  <a:cs typeface="Times New Roman" pitchFamily="18" charset="0"/>
                </a:rPr>
                <a:t> прапору</a:t>
              </a:r>
              <a:endParaRPr lang="ru-RU" sz="1600" b="1">
                <a:cs typeface="Times New Roman" pitchFamily="18" charset="0"/>
              </a:endParaRPr>
            </a:p>
          </p:txBody>
        </p:sp>
        <p:sp>
          <p:nvSpPr>
            <p:cNvPr id="28690" name="_s66576"/>
            <p:cNvSpPr>
              <a:spLocks noChangeShapeType="1"/>
            </p:cNvSpPr>
            <p:nvPr/>
          </p:nvSpPr>
          <p:spPr bwMode="auto">
            <a:xfrm flipV="1">
              <a:off x="2858" y="1497"/>
              <a:ext cx="0" cy="31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ru-RU"/>
            </a:p>
          </p:txBody>
        </p:sp>
        <p:sp>
          <p:nvSpPr>
            <p:cNvPr id="28691" name="_s66577"/>
            <p:cNvSpPr>
              <a:spLocks noChangeArrowheads="1"/>
            </p:cNvSpPr>
            <p:nvPr/>
          </p:nvSpPr>
          <p:spPr bwMode="auto">
            <a:xfrm>
              <a:off x="2107" y="708"/>
              <a:ext cx="1303" cy="426"/>
            </a:xfrm>
            <a:prstGeom prst="ellipse">
              <a:avLst/>
            </a:prstGeom>
            <a:solidFill>
              <a:srgbClr val="CCFF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600" b="1">
                  <a:cs typeface="Times New Roman" pitchFamily="18" charset="0"/>
                </a:rPr>
                <a:t>Масовий героїзм,</a:t>
              </a:r>
            </a:p>
            <a:p>
              <a:pPr algn="ctr"/>
              <a:r>
                <a:rPr lang="uk-UA" sz="1600" b="1">
                  <a:cs typeface="Times New Roman" pitchFamily="18" charset="0"/>
                </a:rPr>
                <a:t> мужніст</a:t>
              </a:r>
              <a:r>
                <a:rPr lang="uk-UA" sz="1600">
                  <a:latin typeface="Arial" charset="0"/>
                </a:rPr>
                <a:t>ь</a:t>
              </a:r>
              <a:endParaRPr lang="ru-RU" sz="1600">
                <a:latin typeface="Arial" charset="0"/>
              </a:endParaRPr>
            </a:p>
          </p:txBody>
        </p:sp>
        <p:sp>
          <p:nvSpPr>
            <p:cNvPr id="28692" name="_s66578"/>
            <p:cNvSpPr>
              <a:spLocks noChangeArrowheads="1"/>
            </p:cNvSpPr>
            <p:nvPr/>
          </p:nvSpPr>
          <p:spPr bwMode="auto">
            <a:xfrm>
              <a:off x="2445" y="1814"/>
              <a:ext cx="771" cy="55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uk-UA" sz="1800" b="1">
                  <a:cs typeface="Times New Roman" pitchFamily="18" charset="0"/>
                </a:rPr>
                <a:t>Бойові </a:t>
              </a:r>
            </a:p>
            <a:p>
              <a:pPr algn="ctr"/>
              <a:r>
                <a:rPr lang="uk-UA" sz="1800" b="1">
                  <a:cs typeface="Times New Roman" pitchFamily="18" charset="0"/>
                </a:rPr>
                <a:t>традиції</a:t>
              </a:r>
              <a:endParaRPr lang="ru-RU" sz="1800" b="1">
                <a:cs typeface="Times New Roman" pitchFamily="18" charset="0"/>
              </a:endParaRPr>
            </a:p>
          </p:txBody>
        </p:sp>
      </p:grpSp>
      <p:sp>
        <p:nvSpPr>
          <p:cNvPr id="17" name="Овал 16"/>
          <p:cNvSpPr/>
          <p:nvPr/>
        </p:nvSpPr>
        <p:spPr>
          <a:xfrm>
            <a:off x="4648200" y="3357563"/>
            <a:ext cx="1292225" cy="757237"/>
          </a:xfrm>
          <a:prstGeom prst="ellipse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Пам’ять про загиблих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885113" y="3798888"/>
            <a:ext cx="44450" cy="4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9" name="Овал 18"/>
          <p:cNvSpPr/>
          <p:nvPr/>
        </p:nvSpPr>
        <p:spPr>
          <a:xfrm>
            <a:off x="7323138" y="3355975"/>
            <a:ext cx="1281112" cy="758825"/>
          </a:xfrm>
          <a:prstGeom prst="ellipse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Вірність присязі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6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Державотворчі військові традиції</a:t>
            </a:r>
            <a:endParaRPr lang="ru-RU" sz="3200" smtClean="0">
              <a:latin typeface="Times New Roman" pitchFamily="18" charset="0"/>
            </a:endParaRPr>
          </a:p>
        </p:txBody>
      </p:sp>
      <p:pic>
        <p:nvPicPr>
          <p:cNvPr id="69634" name="Picture 7" descr="СКФ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84213" y="1125538"/>
            <a:ext cx="1728787" cy="251936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5" name="Picture 9" descr="skifamy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1125538"/>
            <a:ext cx="1657350" cy="2519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0" name="Text Box 26"/>
          <p:cNvSpPr txBox="1">
            <a:spLocks noChangeArrowheads="1"/>
          </p:cNvSpPr>
          <p:nvPr/>
        </p:nvSpPr>
        <p:spPr bwMode="auto">
          <a:xfrm>
            <a:off x="755650" y="3357563"/>
            <a:ext cx="33845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Arial" charset="0"/>
            </a:endParaRPr>
          </a:p>
        </p:txBody>
      </p:sp>
      <p:sp>
        <p:nvSpPr>
          <p:cNvPr id="29701" name="Text Box 27"/>
          <p:cNvSpPr txBox="1">
            <a:spLocks noChangeArrowheads="1"/>
          </p:cNvSpPr>
          <p:nvPr/>
        </p:nvSpPr>
        <p:spPr bwMode="auto">
          <a:xfrm>
            <a:off x="755650" y="4005263"/>
            <a:ext cx="3529013" cy="2057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/>
              <a:t>Варяги, кіммерійці, скіфи, сармати</a:t>
            </a:r>
            <a:r>
              <a:rPr lang="uk-UA" sz="1600" b="1" i="1"/>
              <a:t> – </a:t>
            </a:r>
            <a:r>
              <a:rPr lang="uk-UA" sz="1600"/>
              <a:t>найдавніші народи української</a:t>
            </a:r>
            <a:r>
              <a:rPr lang="ru-RU" sz="1600"/>
              <a:t> </a:t>
            </a:r>
            <a:r>
              <a:rPr lang="uk-UA" sz="1600"/>
              <a:t> історії (</a:t>
            </a:r>
            <a:r>
              <a:rPr lang="ru-RU" sz="1600"/>
              <a:t>X</a:t>
            </a:r>
            <a:r>
              <a:rPr lang="uk-UA" sz="1600"/>
              <a:t> –</a:t>
            </a:r>
            <a:r>
              <a:rPr lang="ru-RU" sz="1600"/>
              <a:t>VII</a:t>
            </a:r>
            <a:r>
              <a:rPr lang="uk-UA" sz="1600"/>
              <a:t> ст. до н. е.) перейняли традиції родів військ, зброї, військової амуніції,  слов’янського війська</a:t>
            </a:r>
            <a:r>
              <a:rPr lang="ru-RU" sz="1600"/>
              <a:t> та </a:t>
            </a:r>
            <a:r>
              <a:rPr lang="uk-UA" sz="1600"/>
              <a:t>традицію урегулювання державотворчих відносин нормами права</a:t>
            </a:r>
            <a:r>
              <a:rPr lang="ru-RU" sz="1400"/>
              <a:t>.</a:t>
            </a:r>
          </a:p>
        </p:txBody>
      </p:sp>
      <p:pic>
        <p:nvPicPr>
          <p:cNvPr id="69638" name="Picture 6" descr="4151-8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4859338" y="1125538"/>
            <a:ext cx="1584325" cy="251936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639" name="Picture 30" descr="літ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1196975"/>
            <a:ext cx="1800225" cy="245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4" name="Text Box 31"/>
          <p:cNvSpPr txBox="1">
            <a:spLocks noChangeArrowheads="1"/>
          </p:cNvSpPr>
          <p:nvPr/>
        </p:nvSpPr>
        <p:spPr bwMode="auto">
          <a:xfrm>
            <a:off x="4767263" y="3708400"/>
            <a:ext cx="3692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29705" name="Text Box 32"/>
          <p:cNvSpPr txBox="1">
            <a:spLocks noChangeArrowheads="1"/>
          </p:cNvSpPr>
          <p:nvPr/>
        </p:nvSpPr>
        <p:spPr bwMode="auto">
          <a:xfrm>
            <a:off x="4859338" y="3860800"/>
            <a:ext cx="3527425" cy="206216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600"/>
              <a:t>Удосконалювалися традиції: запровадження регулярного війська та навчання дружинників, устрою військ, військові символи, ритуали. Встановились  роди військ: оружники - піхота, кіннота - важка, легка, військовий флот - річкові, морські лодії. </a:t>
            </a: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4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850900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Традиції розбудови української армії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31746" name="Rectangle 7"/>
          <p:cNvSpPr>
            <a:spLocks noGrp="1"/>
          </p:cNvSpPr>
          <p:nvPr>
            <p:ph sz="quarter" idx="3"/>
          </p:nvPr>
        </p:nvSpPr>
        <p:spPr>
          <a:xfrm>
            <a:off x="468313" y="4221163"/>
            <a:ext cx="4038600" cy="2232025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z="1800" smtClean="0">
                <a:latin typeface="Times New Roman" pitchFamily="18" charset="0"/>
              </a:rPr>
              <a:t>Утверджувалися такі роди військ: сторожова, розвідувальна служба, піхота, легка кіннота, флот. Традиційними стали тактики:  лава, напівколом, рухома фортеця. </a:t>
            </a:r>
            <a:r>
              <a:rPr lang="ru-RU" sz="1800" smtClean="0">
                <a:latin typeface="Times New Roman" pitchFamily="18" charset="0"/>
              </a:rPr>
              <a:t>Козаки першими використали метод окопування в землі.</a:t>
            </a:r>
            <a:r>
              <a:rPr lang="uk-UA" sz="1800" smtClean="0">
                <a:latin typeface="Times New Roman" pitchFamily="18" charset="0"/>
              </a:rPr>
              <a:t>  </a:t>
            </a:r>
            <a:endParaRPr lang="ru-RU" sz="1800" smtClean="0">
              <a:latin typeface="Times New Roman" pitchFamily="18" charset="0"/>
            </a:endParaRPr>
          </a:p>
          <a:p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70659" name="Рисунок 2" descr="C:\Users\Админ\Downloads\козаки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484313"/>
            <a:ext cx="1944688" cy="23764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0" name="irc_mi" descr="http://kalnysh.at.ua/image0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1484313"/>
            <a:ext cx="1871663" cy="23764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1749" name="Rectangle 15"/>
          <p:cNvSpPr>
            <a:spLocks noGrp="1"/>
          </p:cNvSpPr>
          <p:nvPr>
            <p:ph sz="quarter" idx="2"/>
          </p:nvPr>
        </p:nvSpPr>
        <p:spPr>
          <a:xfrm>
            <a:off x="4716463" y="1484313"/>
            <a:ext cx="3671887" cy="1512887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z="1600" smtClean="0">
                <a:latin typeface="Times New Roman" pitchFamily="18" charset="0"/>
              </a:rPr>
              <a:t>Утворилися традиції державної символіки. Козацьке військо мало демократичний устрій.</a:t>
            </a:r>
            <a:r>
              <a:rPr lang="ru-RU" sz="1600" smtClean="0">
                <a:latin typeface="Times New Roman" pitchFamily="18" charset="0"/>
              </a:rPr>
              <a:t> </a:t>
            </a:r>
            <a:r>
              <a:rPr lang="uk-UA" sz="1600" smtClean="0">
                <a:latin typeface="Times New Roman" pitchFamily="18" charset="0"/>
              </a:rPr>
              <a:t>Усі політичні й організаційні питання вирішувалися на старшинській раді.</a:t>
            </a:r>
            <a:endParaRPr lang="ru-RU" sz="1600" smtClean="0">
              <a:latin typeface="Times New Roman" pitchFamily="18" charset="0"/>
            </a:endParaRPr>
          </a:p>
        </p:txBody>
      </p:sp>
      <p:pic>
        <p:nvPicPr>
          <p:cNvPr id="70662" name="irc_mi" descr="http://t1.gstatic.com/images?q=tbn:ANd9GcSr1K2iL5zSj1GMG8ufqDioDvOMsi8PAJ7eZc_nYvFqXhYAomZa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716463" y="3213100"/>
            <a:ext cx="2457450" cy="158273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63" name="Picture 21" descr="1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80063" y="4868863"/>
            <a:ext cx="2819400" cy="17129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4"/>
          <p:cNvSpPr>
            <a:spLocks noGrp="1"/>
          </p:cNvSpPr>
          <p:nvPr>
            <p:ph type="title" sz="quarter"/>
          </p:nvPr>
        </p:nvSpPr>
        <p:spPr>
          <a:xfrm>
            <a:off x="684213" y="274638"/>
            <a:ext cx="7775575" cy="777875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Військові традиції Нового часу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32770" name="Rectangle 5"/>
          <p:cNvSpPr>
            <a:spLocks noGrp="1"/>
          </p:cNvSpPr>
          <p:nvPr>
            <p:ph sz="quarter" idx="1"/>
          </p:nvPr>
        </p:nvSpPr>
        <p:spPr>
          <a:xfrm>
            <a:off x="611188" y="1268413"/>
            <a:ext cx="3816350" cy="2160587"/>
          </a:xfrm>
          <a:solidFill>
            <a:srgbClr val="FFFFCC"/>
          </a:solidFill>
        </p:spPr>
        <p:txBody>
          <a:bodyPr/>
          <a:lstStyle/>
          <a:p>
            <a:r>
              <a:rPr lang="uk-UA" sz="1600" smtClean="0">
                <a:latin typeface="Times New Roman" pitchFamily="18" charset="0"/>
              </a:rPr>
              <a:t>У </a:t>
            </a:r>
            <a:r>
              <a:rPr lang="en-US" sz="1600" smtClean="0">
                <a:latin typeface="Times New Roman" pitchFamily="18" charset="0"/>
              </a:rPr>
              <a:t>XX</a:t>
            </a:r>
            <a:r>
              <a:rPr lang="uk-UA" sz="1600" smtClean="0">
                <a:latin typeface="Times New Roman" pitchFamily="18" charset="0"/>
              </a:rPr>
              <a:t> столітті виникають  військові організації УПА,  УСС, які будуються на основі козацьких традицій. Відтворюється традиція фізичної підготовки  до збройної боротьби, пов’язаної із захистом Вітчизни.</a:t>
            </a:r>
            <a:endParaRPr lang="ru-RU" sz="1600" smtClean="0">
              <a:latin typeface="Times New Roman" pitchFamily="18" charset="0"/>
            </a:endParaRPr>
          </a:p>
        </p:txBody>
      </p:sp>
      <p:sp>
        <p:nvSpPr>
          <p:cNvPr id="32771" name="Rectangle 8"/>
          <p:cNvSpPr>
            <a:spLocks noGrp="1"/>
          </p:cNvSpPr>
          <p:nvPr>
            <p:ph sz="quarter" idx="4"/>
          </p:nvPr>
        </p:nvSpPr>
        <p:spPr>
          <a:xfrm>
            <a:off x="6443663" y="1268413"/>
            <a:ext cx="2089150" cy="2736850"/>
          </a:xfrm>
          <a:solidFill>
            <a:srgbClr val="FFFFCC"/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У ході Української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 революції  Н.Махно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у  березні 1917 р.</a:t>
            </a:r>
          </a:p>
          <a:p>
            <a:pPr>
              <a:buFont typeface="Arial" charset="0"/>
              <a:buNone/>
            </a:pPr>
            <a:r>
              <a:rPr lang="ru-RU" sz="1600" smtClean="0">
                <a:latin typeface="Times New Roman" pitchFamily="18" charset="0"/>
              </a:rPr>
              <a:t> створив </a:t>
            </a:r>
            <a:r>
              <a:rPr lang="uk-UA" sz="1600" smtClean="0">
                <a:latin typeface="Times New Roman" pitchFamily="18" charset="0"/>
              </a:rPr>
              <a:t>повстанську</a:t>
            </a:r>
          </a:p>
          <a:p>
            <a:pPr>
              <a:buFont typeface="Arial" charset="0"/>
              <a:buNone/>
            </a:pPr>
            <a:r>
              <a:rPr lang="uk-UA" sz="1600" smtClean="0">
                <a:latin typeface="Times New Roman" pitchFamily="18" charset="0"/>
              </a:rPr>
              <a:t> армію, на озброєнні</a:t>
            </a:r>
          </a:p>
          <a:p>
            <a:pPr>
              <a:buFont typeface="Arial" charset="0"/>
              <a:buNone/>
            </a:pPr>
            <a:r>
              <a:rPr lang="uk-UA" sz="1600" smtClean="0">
                <a:latin typeface="Times New Roman" pitchFamily="18" charset="0"/>
              </a:rPr>
              <a:t> якої були військові</a:t>
            </a:r>
          </a:p>
          <a:p>
            <a:pPr>
              <a:buFont typeface="Arial" charset="0"/>
              <a:buNone/>
            </a:pPr>
            <a:r>
              <a:rPr lang="uk-UA" sz="1600" smtClean="0">
                <a:latin typeface="Times New Roman" pitchFamily="18" charset="0"/>
              </a:rPr>
              <a:t> тачанки, якими</a:t>
            </a:r>
          </a:p>
          <a:p>
            <a:pPr>
              <a:buFont typeface="Arial" charset="0"/>
              <a:buNone/>
            </a:pPr>
            <a:r>
              <a:rPr lang="uk-UA" sz="1600" smtClean="0">
                <a:latin typeface="Times New Roman" pitchFamily="18" charset="0"/>
              </a:rPr>
              <a:t> користувалися у</a:t>
            </a:r>
          </a:p>
          <a:p>
            <a:pPr>
              <a:buFont typeface="Arial" charset="0"/>
              <a:buNone/>
            </a:pPr>
            <a:r>
              <a:rPr lang="uk-UA" sz="1600" smtClean="0">
                <a:latin typeface="Times New Roman" pitchFamily="18" charset="0"/>
              </a:rPr>
              <a:t> багатьох країнах.</a:t>
            </a:r>
            <a:endParaRPr lang="ru-RU" sz="1600" smtClean="0">
              <a:latin typeface="Times New Roman" pitchFamily="18" charset="0"/>
            </a:endParaRPr>
          </a:p>
        </p:txBody>
      </p:sp>
      <p:pic>
        <p:nvPicPr>
          <p:cNvPr id="71684" name="Picture 10" descr="f009fc470ed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3573463"/>
            <a:ext cx="2016125" cy="295275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5" name="Picture 11" descr="190100hc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268760"/>
            <a:ext cx="1651000" cy="2231678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686" name="Picture 12" descr="http://t0.gstatic.com/images?q=tbn:ANd9GcQEpL0quZUUT5rXn687SXSBxaZYn0AIGqD_Rj0bd3-ZC76SHIY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4149081"/>
            <a:ext cx="3600400" cy="2304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4643438" y="3573463"/>
            <a:ext cx="1584325" cy="50323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uk-UA" sz="1600" b="1"/>
              <a:t>Н.Махно</a:t>
            </a:r>
            <a:endParaRPr lang="ru-RU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4"/>
          <p:cNvSpPr>
            <a:spLocks noGrp="1"/>
          </p:cNvSpPr>
          <p:nvPr>
            <p:ph type="title"/>
          </p:nvPr>
        </p:nvSpPr>
        <p:spPr>
          <a:xfrm>
            <a:off x="684213" y="274638"/>
            <a:ext cx="7775575" cy="922337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Традиції і новаторство 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33794" name="Rectangle 5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527425" cy="4679950"/>
          </a:xfrm>
          <a:solidFill>
            <a:srgbClr val="FFFFCC"/>
          </a:solidFill>
        </p:spPr>
        <p:txBody>
          <a:bodyPr/>
          <a:lstStyle/>
          <a:p>
            <a:r>
              <a:rPr lang="uk-UA" sz="1600" smtClean="0">
                <a:latin typeface="Times New Roman" pitchFamily="18" charset="0"/>
              </a:rPr>
              <a:t>Традиційним кроком нової держави після здобуття Україною незалежності є створення Збройних сил України на   правовій  основі, яке стало стійкою традицією.</a:t>
            </a:r>
            <a:r>
              <a:rPr lang="ru-RU" sz="1600" smtClean="0">
                <a:latin typeface="Times New Roman" pitchFamily="18" charset="0"/>
              </a:rPr>
              <a:t> </a:t>
            </a:r>
          </a:p>
          <a:p>
            <a:r>
              <a:rPr lang="uk-UA" sz="1600" smtClean="0">
                <a:latin typeface="Times New Roman" pitchFamily="18" charset="0"/>
              </a:rPr>
              <a:t>Збройні Сили України відповідно  ст. 13 Закону «Про Збройні Сили України» визначено військовою державною структурою, яка призначена для захисту держави. Новаторським елементом є визначення Законом </a:t>
            </a:r>
            <a:r>
              <a:rPr lang="ru-RU" sz="1600" smtClean="0">
                <a:latin typeface="Times New Roman" pitchFamily="18" charset="0"/>
              </a:rPr>
              <a:t>  (ст.106) Президент</a:t>
            </a:r>
            <a:r>
              <a:rPr lang="uk-UA" sz="1600" smtClean="0">
                <a:latin typeface="Times New Roman" pitchFamily="18" charset="0"/>
              </a:rPr>
              <a:t>а</a:t>
            </a:r>
            <a:r>
              <a:rPr lang="ru-RU" sz="1600" smtClean="0">
                <a:latin typeface="Times New Roman" pitchFamily="18" charset="0"/>
              </a:rPr>
              <a:t> України Верховним Головнокомандувачем саме Збройних Сил України. </a:t>
            </a:r>
          </a:p>
        </p:txBody>
      </p:sp>
      <p:sp>
        <p:nvSpPr>
          <p:cNvPr id="33795" name="Rectangle 6"/>
          <p:cNvSpPr>
            <a:spLocks noGrp="1"/>
          </p:cNvSpPr>
          <p:nvPr>
            <p:ph sz="half" idx="2"/>
          </p:nvPr>
        </p:nvSpPr>
        <p:spPr>
          <a:xfrm>
            <a:off x="4859338" y="1412875"/>
            <a:ext cx="3673475" cy="4713288"/>
          </a:xfrm>
          <a:solidFill>
            <a:srgbClr val="FFFFCC"/>
          </a:solidFill>
        </p:spPr>
        <p:txBody>
          <a:bodyPr/>
          <a:lstStyle/>
          <a:p>
            <a:r>
              <a:rPr lang="uk-UA" sz="1600" smtClean="0">
                <a:latin typeface="Times New Roman" pitchFamily="18" charset="0"/>
              </a:rPr>
              <a:t>Воєнна доктрина України від 19 жовтня 1993 р. визначила, що головним завданням Збройних Сил України є «захист незалежності, територіальної цілісності, недоторканності України». </a:t>
            </a:r>
            <a:endParaRPr lang="ru-RU" sz="1600" smtClean="0">
              <a:latin typeface="Times New Roman" pitchFamily="18" charset="0"/>
            </a:endParaRPr>
          </a:p>
          <a:p>
            <a:endParaRPr lang="ru-RU" smtClean="0"/>
          </a:p>
        </p:txBody>
      </p:sp>
      <p:pic>
        <p:nvPicPr>
          <p:cNvPr id="72708" name="Picture 7" descr="theme00193-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068638"/>
            <a:ext cx="3097212" cy="3095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/>
          </p:nvPr>
        </p:nvSpPr>
        <p:spPr>
          <a:xfrm>
            <a:off x="611188" y="274638"/>
            <a:ext cx="7777162" cy="993775"/>
          </a:xfrm>
          <a:solidFill>
            <a:srgbClr val="FFFFCC"/>
          </a:solidFill>
        </p:spPr>
        <p:txBody>
          <a:bodyPr/>
          <a:lstStyle/>
          <a:p>
            <a:r>
              <a:rPr lang="ru-RU" sz="3200" smtClean="0">
                <a:latin typeface="Times New Roman" pitchFamily="18" charset="0"/>
              </a:rPr>
              <a:t>Вкраїна - мати,</a:t>
            </a:r>
            <a:br>
              <a:rPr lang="ru-RU" sz="3200" smtClean="0">
                <a:latin typeface="Times New Roman" pitchFamily="18" charset="0"/>
              </a:rPr>
            </a:br>
            <a:r>
              <a:rPr lang="ru-RU" sz="3200" smtClean="0">
                <a:latin typeface="Times New Roman" pitchFamily="18" charset="0"/>
              </a:rPr>
              <a:t>за неї треба головою стояти</a:t>
            </a:r>
          </a:p>
        </p:txBody>
      </p:sp>
      <p:pic>
        <p:nvPicPr>
          <p:cNvPr id="7373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12875"/>
            <a:ext cx="3600772" cy="230415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040" y="1412875"/>
            <a:ext cx="3456384" cy="2232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4" name="Picture 9" descr="vm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4077072"/>
            <a:ext cx="3456383" cy="237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3735" name="Picture 10" descr="%D0%A1%D0%9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4213" y="4005064"/>
            <a:ext cx="3527747" cy="2446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4"/>
          <p:cNvSpPr>
            <a:spLocks noGrp="1"/>
          </p:cNvSpPr>
          <p:nvPr>
            <p:ph type="title"/>
          </p:nvPr>
        </p:nvSpPr>
        <p:spPr>
          <a:xfrm>
            <a:off x="468313" y="260350"/>
            <a:ext cx="8135937" cy="922338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Правова соціалізація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35842" name="Rectangle 5"/>
          <p:cNvSpPr>
            <a:spLocks noGrp="1"/>
          </p:cNvSpPr>
          <p:nvPr>
            <p:ph sz="half" idx="1"/>
          </p:nvPr>
        </p:nvSpPr>
        <p:spPr>
          <a:xfrm>
            <a:off x="468313" y="1341438"/>
            <a:ext cx="3959225" cy="2374900"/>
          </a:xfrm>
          <a:solidFill>
            <a:srgbClr val="FFFFCC"/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uk-UA" smtClean="0"/>
              <a:t>    </a:t>
            </a:r>
            <a:r>
              <a:rPr lang="uk-UA" sz="1600" smtClean="0">
                <a:latin typeface="Times New Roman" pitchFamily="18" charset="0"/>
              </a:rPr>
              <a:t>Правова соціалізація - процес засвоєння норм і цінностей правового характеру, які закладені у нормативних документах про військову організацію держави. У процесі правової соціалізації відбувається адаптація до умов і особливостей військового життя та засвоєння військово-правових норм.</a:t>
            </a:r>
            <a:endParaRPr lang="ru-RU" sz="1600" smtClean="0">
              <a:latin typeface="Times New Roman" pitchFamily="18" charset="0"/>
            </a:endParaRPr>
          </a:p>
        </p:txBody>
      </p:sp>
      <p:pic>
        <p:nvPicPr>
          <p:cNvPr id="74755" name="Picture 7" descr="image_2502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3860800"/>
            <a:ext cx="2232025" cy="2664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4756" name="Picture 8" descr="pro_oboron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12874"/>
            <a:ext cx="3455987" cy="51124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800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Військово - патріотичне виховання дієвий механізм впровадження військових традицій</a:t>
            </a:r>
            <a:endParaRPr lang="ru-RU" smtClean="0"/>
          </a:p>
        </p:txBody>
      </p:sp>
      <p:sp>
        <p:nvSpPr>
          <p:cNvPr id="36866" name="Rectangle 5"/>
          <p:cNvSpPr>
            <a:spLocks noGrp="1"/>
          </p:cNvSpPr>
          <p:nvPr>
            <p:ph sz="half" idx="1"/>
          </p:nvPr>
        </p:nvSpPr>
        <p:spPr>
          <a:xfrm>
            <a:off x="539750" y="1557338"/>
            <a:ext cx="3887788" cy="2016125"/>
          </a:xfrm>
          <a:solidFill>
            <a:srgbClr val="FFFFCC"/>
          </a:solidFill>
        </p:spPr>
        <p:txBody>
          <a:bodyPr/>
          <a:lstStyle/>
          <a:p>
            <a:r>
              <a:rPr lang="ru-RU" sz="1600" smtClean="0">
                <a:latin typeface="Times New Roman" pitchFamily="18" charset="0"/>
              </a:rPr>
              <a:t>Військово-патріотичне виховання  є</a:t>
            </a:r>
            <a:r>
              <a:rPr lang="uk-UA" sz="1600" smtClean="0">
                <a:latin typeface="Times New Roman" pitchFamily="18" charset="0"/>
              </a:rPr>
              <a:t> </a:t>
            </a:r>
            <a:r>
              <a:rPr lang="ru-RU" sz="1600" smtClean="0">
                <a:latin typeface="Times New Roman" pitchFamily="18" charset="0"/>
              </a:rPr>
              <a:t>цілеспрямованою організаторською і педагогічною діяльністю  з формування у громадян високої патріотичної свідомості, почуття любові до України, готовності до виконання громадянських і конституційних обов</a:t>
            </a:r>
            <a:r>
              <a:rPr lang="en-US" sz="1600" smtClean="0">
                <a:latin typeface="Arial" charset="0"/>
                <a:cs typeface="Arial" charset="0"/>
              </a:rPr>
              <a:t>'</a:t>
            </a:r>
            <a:r>
              <a:rPr lang="ru-RU" sz="1600" smtClean="0">
                <a:latin typeface="Times New Roman" pitchFamily="18" charset="0"/>
              </a:rPr>
              <a:t>язків.   </a:t>
            </a:r>
          </a:p>
        </p:txBody>
      </p:sp>
      <p:sp>
        <p:nvSpPr>
          <p:cNvPr id="36867" name="Rectangle 6"/>
          <p:cNvSpPr>
            <a:spLocks noGrp="1"/>
          </p:cNvSpPr>
          <p:nvPr>
            <p:ph sz="half" idx="2"/>
          </p:nvPr>
        </p:nvSpPr>
        <p:spPr>
          <a:xfrm>
            <a:off x="4716463" y="4005263"/>
            <a:ext cx="3894137" cy="2519362"/>
          </a:xfrm>
          <a:solidFill>
            <a:srgbClr val="FFFFCC"/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uk-UA" smtClean="0"/>
              <a:t>    </a:t>
            </a:r>
            <a:r>
              <a:rPr lang="uk-UA" sz="1600" smtClean="0">
                <a:latin typeface="Times New Roman" pitchFamily="18" charset="0"/>
              </a:rPr>
              <a:t>Патріотизм – одне з найважливіших і найглибших почуттів,  в основі якого є любов до батьківщини, відданість своєму народу, гордість за надбання національної культури. Неможливо реалізувати завдання розбудови незалежної України без громадянина - патріота.</a:t>
            </a:r>
            <a:endParaRPr lang="ru-RU" sz="1600" smtClean="0">
              <a:latin typeface="Times New Roman" pitchFamily="18" charset="0"/>
            </a:endParaRPr>
          </a:p>
        </p:txBody>
      </p:sp>
      <p:pic>
        <p:nvPicPr>
          <p:cNvPr id="75780" name="Picture 7" descr="phot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3902380"/>
            <a:ext cx="3888432" cy="260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5" name="Picture 4" descr="DSC028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1484313"/>
            <a:ext cx="3744913" cy="23050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1"/>
          <p:cNvSpPr>
            <a:spLocks noGrp="1"/>
          </p:cNvSpPr>
          <p:nvPr>
            <p:ph type="title" idx="4294967295"/>
          </p:nvPr>
        </p:nvSpPr>
        <p:spPr>
          <a:xfrm>
            <a:off x="539750" y="260350"/>
            <a:ext cx="8064500" cy="11430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z="3600" smtClean="0">
                <a:latin typeface="Times New Roman" pitchFamily="18" charset="0"/>
                <a:cs typeface="Times New Roman" pitchFamily="18" charset="0"/>
              </a:rPr>
              <a:t>Актуальність дослідження</a:t>
            </a:r>
            <a:endParaRPr lang="ru-RU" sz="36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12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z="2400" smtClean="0">
                <a:latin typeface="Times New Roman" pitchFamily="18" charset="0"/>
                <a:cs typeface="Times New Roman" pitchFamily="18" charset="0"/>
              </a:rPr>
              <a:t>Актуальність дослідження полягає в тому, що в процесі державотворення  дуже важливим є вивчення традицій захисту держави, бо незалежність вимагає захисту кордонів, територіальної цілісності, а значить  використання ефективних військових традицій.</a:t>
            </a:r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4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40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5E1D2E-C636-402E-8705-303CC417D165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18436" name="Picture 7" descr="2011-05-25-5731-252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276475"/>
            <a:ext cx="3744913" cy="3241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2"/>
          <p:cNvSpPr>
            <a:spLocks noGrp="1"/>
          </p:cNvSpPr>
          <p:nvPr>
            <p:ph type="title"/>
          </p:nvPr>
        </p:nvSpPr>
        <p:spPr>
          <a:xfrm>
            <a:off x="539750" y="274638"/>
            <a:ext cx="8064500" cy="993775"/>
          </a:xfrm>
        </p:spPr>
        <p:txBody>
          <a:bodyPr/>
          <a:lstStyle/>
          <a:p>
            <a:r>
              <a:rPr lang="uk-UA" smtClean="0">
                <a:latin typeface="Times New Roman" pitchFamily="18" charset="0"/>
              </a:rPr>
              <a:t>Традиції героїзму</a:t>
            </a:r>
            <a:endParaRPr lang="ru-RU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262DCF-DF7F-4945-B0CF-FBEA0E7EB9B3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74688" y="1265238"/>
          <a:ext cx="7795490" cy="2142836"/>
        </p:xfrm>
        <a:graphic>
          <a:graphicData uri="http://schemas.openxmlformats.org/drawingml/2006/table">
            <a:tbl>
              <a:tblPr/>
              <a:tblGrid>
                <a:gridCol w="7795490"/>
              </a:tblGrid>
              <a:tr h="21428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6" name="Picture 7" descr="itogigoda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268761"/>
            <a:ext cx="180020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2" descr="250px-Kutuzov_by_Volko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1268762"/>
            <a:ext cx="165618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1268762"/>
            <a:ext cx="1727647" cy="2160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I:\IMG_0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0232" y="1268762"/>
            <a:ext cx="1800199" cy="2160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755650" y="3500438"/>
            <a:ext cx="1655763" cy="2841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О.Суворов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00338" y="3500438"/>
            <a:ext cx="1584325" cy="284162"/>
          </a:xfrm>
          <a:prstGeom prst="rect">
            <a:avLst/>
          </a:prstGeom>
          <a:solidFill>
            <a:srgbClr val="FFFFCC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М.Кутузов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16463" y="3500438"/>
            <a:ext cx="1727200" cy="2841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І. </a:t>
            </a:r>
            <a:r>
              <a:rPr lang="uk-UA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Кожедуб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659563" y="3500438"/>
            <a:ext cx="1728787" cy="2841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О. Кошовий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674688" y="3925888"/>
          <a:ext cx="7777018" cy="2032000"/>
        </p:xfrm>
        <a:graphic>
          <a:graphicData uri="http://schemas.openxmlformats.org/drawingml/2006/table">
            <a:tbl>
              <a:tblPr/>
              <a:tblGrid>
                <a:gridCol w="7777018"/>
              </a:tblGrid>
              <a:tr h="2032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9" name="Picture 15" descr="Shovkunenko%20Oleksii%20Portrait%20of%20Sydir%20Kovpak%20194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3568" y="3933057"/>
            <a:ext cx="1728192" cy="2016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8" descr="20917983_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7783" y="3933057"/>
            <a:ext cx="1728193" cy="2016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3" descr="dfb925f6e0bb3c2635301f0381b6eedc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16017" y="3933057"/>
            <a:ext cx="1727646" cy="2016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914" name="Picture 2" descr="C:\Users\Админ\Downloads\Смирнов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15113" y="3933825"/>
            <a:ext cx="17732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684213" y="6021388"/>
            <a:ext cx="1727200" cy="3603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Ковпак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C:\Users\Админ\Downloads\Смирнов.jpg"/>
          <p:cNvPicPr>
            <a:picLocks noChangeAspect="1" noChangeArrowheads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6656254" y="3987415"/>
            <a:ext cx="1732170" cy="1962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5" name="Прямоугольник 24"/>
          <p:cNvSpPr/>
          <p:nvPr/>
        </p:nvSpPr>
        <p:spPr>
          <a:xfrm>
            <a:off x="2627313" y="6021388"/>
            <a:ext cx="1657350" cy="3603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К.Жуков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16463" y="6021388"/>
            <a:ext cx="1727200" cy="3603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Б. Хмельницький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659563" y="6021388"/>
            <a:ext cx="1800225" cy="3603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О.Смирнов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Досвід використання  військових </a:t>
            </a:r>
            <a:br>
              <a:rPr lang="uk-UA" sz="3200" smtClean="0">
                <a:latin typeface="Times New Roman" pitchFamily="18" charset="0"/>
              </a:rPr>
            </a:br>
            <a:r>
              <a:rPr lang="uk-UA" sz="3200" smtClean="0">
                <a:latin typeface="Times New Roman" pitchFamily="18" charset="0"/>
              </a:rPr>
              <a:t>традицій в Україні</a:t>
            </a:r>
            <a:endParaRPr lang="ru-RU" sz="320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81B00-7D4D-4B29-B1B7-9111BDB7FFFE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3088" y="1376363"/>
          <a:ext cx="7961745" cy="2115127"/>
        </p:xfrm>
        <a:graphic>
          <a:graphicData uri="http://schemas.openxmlformats.org/drawingml/2006/table">
            <a:tbl>
              <a:tblPr/>
              <a:tblGrid>
                <a:gridCol w="7961745"/>
              </a:tblGrid>
              <a:tr h="21151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70658" name="Picture 2" descr="C:\Users\Админ\Downloads\uzhe-tradicionno-proydet-bez-voennogo-parada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33697" y="1340770"/>
            <a:ext cx="3168353" cy="216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0" descr="23818-1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2050" y="1340769"/>
            <a:ext cx="1922078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8" descr="9052012i_51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6136" y="1340769"/>
            <a:ext cx="273630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33413" y="3562350"/>
            <a:ext cx="3097212" cy="287338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Парад на День Перемоги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02063" y="3573463"/>
            <a:ext cx="1922462" cy="28733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Зустріч ветеранів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5963" y="3573463"/>
            <a:ext cx="2736850" cy="287337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Мітинг: хвилина мовчання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00075" y="3971925"/>
          <a:ext cx="7934036" cy="2068946"/>
        </p:xfrm>
        <a:graphic>
          <a:graphicData uri="http://schemas.openxmlformats.org/drawingml/2006/table">
            <a:tbl>
              <a:tblPr/>
              <a:tblGrid>
                <a:gridCol w="7934036"/>
              </a:tblGrid>
              <a:tr h="20689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13" name="Picture 7" descr="8018a45abfdacfd_tya-net-ua-891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39433" y="3989892"/>
            <a:ext cx="1884695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9" descr="7525788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981" y="4005064"/>
            <a:ext cx="3090060" cy="2001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1" descr="10112008110323_85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03812" y="3989892"/>
            <a:ext cx="2628627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684213" y="6092825"/>
            <a:ext cx="3046412" cy="50482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Пам'ятник Перемоги у</a:t>
            </a:r>
          </a:p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м. Запоріжжі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40163" y="6092825"/>
            <a:ext cx="1884362" cy="50482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Орден Богдана </a:t>
            </a:r>
            <a:r>
              <a:rPr lang="uk-UA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Хмельницького</a:t>
            </a:r>
            <a:r>
              <a:rPr lang="uk-UA" sz="1600" dirty="0" err="1">
                <a:latin typeface="Times New Roman" pitchFamily="18" charset="0"/>
                <a:cs typeface="Times New Roman" pitchFamily="18" charset="0"/>
              </a:rPr>
              <a:t>го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03913" y="6092825"/>
            <a:ext cx="2628900" cy="50482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Пам'ятник Н.Махно.</a:t>
            </a:r>
          </a:p>
          <a:p>
            <a:pPr algn="ctr">
              <a:defRPr/>
            </a:pPr>
            <a:r>
              <a:rPr lang="uk-UA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Історична пам'ять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rgbClr val="FFFFCC"/>
          </a:solidFill>
        </p:spPr>
        <p:txBody>
          <a:bodyPr/>
          <a:lstStyle/>
          <a:p>
            <a:r>
              <a:rPr lang="uk-UA" smtClean="0"/>
              <a:t>Висновки</a:t>
            </a:r>
            <a:endParaRPr lang="ru-RU" smtClean="0"/>
          </a:p>
        </p:txBody>
      </p:sp>
      <p:sp>
        <p:nvSpPr>
          <p:cNvPr id="39938" name="Содержимое 6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4824412"/>
          </a:xfrm>
          <a:solidFill>
            <a:srgbClr val="FFFFCC"/>
          </a:solidFill>
        </p:spPr>
        <p:txBody>
          <a:bodyPr/>
          <a:lstStyle/>
          <a:p>
            <a:endParaRPr lang="uk-UA" sz="2000" smtClean="0">
              <a:latin typeface="Times New Roman" pitchFamily="18" charset="0"/>
            </a:endParaRPr>
          </a:p>
          <a:p>
            <a:r>
              <a:rPr lang="uk-UA" sz="2000" smtClean="0">
                <a:latin typeface="Times New Roman" pitchFamily="18" charset="0"/>
              </a:rPr>
              <a:t>1. Проблема осмислення військових традицій має давні витоки, здійснювалась на всіх етапах державотворення. Дослідники використовували різні підходи до осмислення проблеми. У сучасний час варто застосовувати  міждисциплінарний, інтегральний підходи, які б сприяли  більш глибокому дослідженню проблеми. У процесі формування державності на українських землях важливу роль відігравали військові традиції. Вся історія державності України тісно пов'язана з утворенням і розвитком тих чи інших військових формацій, які забезпечували державний лад, захист і безпеку громадян як від зовнішніх агресорів так і від внутрішніх дестабілізуючих факторів. Військові традиції стали важливим фактором державотворення.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BDC9D-A8DD-430E-92C7-F46CD0B56705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Висновки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lang="uk-UA" sz="2000" smtClean="0">
                <a:latin typeface="Times New Roman" pitchFamily="18" charset="0"/>
              </a:rPr>
              <a:t>2. Військові традиції - це система методів, форм, видів, принципів, підходів освоєння і вивчення історичного досвіду захисту держави, духовний орієнтир  патріотичних почуттів громадян держави для участі у вирішенні проблем державотворення. Сутність військових традицій полягає в закріпленні, повторюваності, специфічній формі передачі, масовості прояву, зберіганні досвіду оборони і захисту своєї Вітчизни,  в забезпеченні умов засвоєння досвіду та його трансляції наступним поколінням. Закономірним є розвиток традицій у взаємозв’язку з новаторством. Військові традиції мають виховне, пізнавальне, правове,  регулятивне, аксіологічне, світоглядне значення,  сприяють державотворенню. </a:t>
            </a:r>
          </a:p>
          <a:p>
            <a:r>
              <a:rPr lang="uk-UA" sz="2000" smtClean="0">
                <a:latin typeface="Times New Roman" pitchFamily="18" charset="0"/>
              </a:rPr>
              <a:t>  </a:t>
            </a:r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Висновки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solidFill>
            <a:srgbClr val="FFFFCC"/>
          </a:solidFill>
        </p:spPr>
        <p:txBody>
          <a:bodyPr/>
          <a:lstStyle/>
          <a:p>
            <a:endParaRPr lang="uk-UA" sz="2000" smtClean="0">
              <a:latin typeface="Times New Roman" pitchFamily="18" charset="0"/>
            </a:endParaRPr>
          </a:p>
          <a:p>
            <a:r>
              <a:rPr lang="uk-UA" sz="2000" smtClean="0">
                <a:latin typeface="Times New Roman" pitchFamily="18" charset="0"/>
              </a:rPr>
              <a:t>3. Вважливими детермінантами оптимізації формування військових традицій є правова соціалізація, яка є  важливим чинником реалізації військово-правових традицій.  В Україні напрацьований досвід використання військових традицій. Дієвим впровадженням бойових традицій визначено військово-патріотичне виховання, яке є духовним орієнтиром для українського народу в умовах розбудови незалежної соціальної правової держави. </a:t>
            </a:r>
            <a:endParaRPr lang="ru-RU" sz="2000" smtClean="0">
              <a:latin typeface="Times New Roman" pitchFamily="18" charset="0"/>
            </a:endParaRPr>
          </a:p>
          <a:p>
            <a:endParaRPr lang="ru-RU" sz="2000" smtClean="0"/>
          </a:p>
          <a:p>
            <a:endParaRPr lang="ru-RU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Grp="1"/>
          </p:cNvSpPr>
          <p:nvPr>
            <p:ph type="title" idx="4294967295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mtClean="0">
                <a:latin typeface="Times New Roman" pitchFamily="18" charset="0"/>
              </a:rPr>
              <a:t>Мета дослідження</a:t>
            </a:r>
            <a:endParaRPr lang="ru-RU" smtClean="0">
              <a:latin typeface="Times New Roman" pitchFamily="18" charset="0"/>
            </a:endParaRPr>
          </a:p>
        </p:txBody>
      </p:sp>
      <p:sp>
        <p:nvSpPr>
          <p:cNvPr id="19458" name="Rectangle 6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z="2400" b="1" smtClean="0">
                <a:latin typeface="Times New Roman" pitchFamily="18" charset="0"/>
              </a:rPr>
              <a:t>Мета дослідження</a:t>
            </a:r>
            <a:r>
              <a:rPr lang="uk-UA" sz="2400" smtClean="0">
                <a:latin typeface="Times New Roman" pitchFamily="18" charset="0"/>
              </a:rPr>
              <a:t>:  комплексне дослідження військових традицій на території України та пошук детермінантів оптимізації формування військових традицій, їх впливу на процеси державотворення в умовах незалежної України.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uk-UA" dirty="0"/>
              <a:t>3</a:t>
            </a:r>
            <a:endParaRPr lang="ru-RU" dirty="0"/>
          </a:p>
        </p:txBody>
      </p:sp>
      <p:pic>
        <p:nvPicPr>
          <p:cNvPr id="19460" name="Рисунок 7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2205038"/>
            <a:ext cx="3884240" cy="295215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mtClean="0">
                <a:latin typeface="Times New Roman" pitchFamily="18" charset="0"/>
              </a:rPr>
              <a:t>Завдання дослідження</a:t>
            </a:r>
            <a:endParaRPr lang="ru-RU" smtClean="0">
              <a:latin typeface="Times New Roman" pitchFamily="18" charset="0"/>
            </a:endParaRPr>
          </a:p>
        </p:txBody>
      </p:sp>
      <p:sp>
        <p:nvSpPr>
          <p:cNvPr id="20482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476500"/>
          </a:xfrm>
          <a:solidFill>
            <a:srgbClr val="FFFFCC"/>
          </a:solidFill>
        </p:spPr>
        <p:txBody>
          <a:bodyPr/>
          <a:lstStyle/>
          <a:p>
            <a:pPr>
              <a:buFont typeface="Arial" charset="0"/>
              <a:buNone/>
            </a:pPr>
            <a:r>
              <a:rPr lang="uk-UA" sz="1600" smtClean="0">
                <a:latin typeface="Times New Roman" pitchFamily="18" charset="0"/>
              </a:rPr>
              <a:t>      Досягнення поставленої мети передбачає вирішення наступних завдань:</a:t>
            </a:r>
          </a:p>
          <a:p>
            <a:r>
              <a:rPr lang="uk-UA" sz="1600" smtClean="0">
                <a:latin typeface="Times New Roman" pitchFamily="18" charset="0"/>
              </a:rPr>
              <a:t>проаналізувати ґенезу осмислення військових традицій;</a:t>
            </a:r>
          </a:p>
          <a:p>
            <a:r>
              <a:rPr lang="uk-UA" sz="1600" smtClean="0">
                <a:latin typeface="Times New Roman" pitchFamily="18" charset="0"/>
              </a:rPr>
              <a:t>встановити сутність, структуру, особливості військових традицій та їх функції; </a:t>
            </a:r>
          </a:p>
          <a:p>
            <a:r>
              <a:rPr lang="uk-UA" sz="1600" smtClean="0">
                <a:latin typeface="Times New Roman" pitchFamily="18" charset="0"/>
              </a:rPr>
              <a:t>дослідити етапи  становлення і розвитку військових традицій українського суспільства;</a:t>
            </a:r>
          </a:p>
          <a:p>
            <a:r>
              <a:rPr lang="uk-UA" sz="1600" smtClean="0">
                <a:latin typeface="Times New Roman" pitchFamily="18" charset="0"/>
              </a:rPr>
              <a:t>розкрити взаємозв’язок традицій і новаторства у будівництві Збройних Сил України;</a:t>
            </a:r>
          </a:p>
          <a:p>
            <a:r>
              <a:rPr lang="uk-UA" sz="1600" smtClean="0">
                <a:latin typeface="Times New Roman" pitchFamily="18" charset="0"/>
              </a:rPr>
              <a:t>експлікувати правову соціалізацію як важливий чинник реалізації військово-правових традицій;</a:t>
            </a:r>
          </a:p>
          <a:p>
            <a:r>
              <a:rPr lang="uk-UA" sz="1600" smtClean="0">
                <a:latin typeface="Times New Roman" pitchFamily="18" charset="0"/>
              </a:rPr>
              <a:t>встановити і обґрунтувати дієвий механізм впровадження військових традицій у сучасній Україні.</a:t>
            </a:r>
            <a:r>
              <a:rPr lang="ru-RU" sz="1600" smtClean="0">
                <a:latin typeface="Times New Roman" pitchFamily="18" charset="0"/>
              </a:rPr>
              <a:t>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4EBCE5-E7F7-4C25-82E3-E5A0A9200605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20484" name="Picture 5" descr="flagzh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1" y="4149725"/>
            <a:ext cx="3168724" cy="2446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5" name="irc_mi" descr="http://t1.gstatic.com/images?q=tbn:ANd9GcQ_1dAkRtcW7gP2nScmKi1Zfz_d5ghuj7xub18GVFloLgoaD4_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640" y="4149725"/>
            <a:ext cx="2303735" cy="24463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53EF6-D9E9-4BE2-92AB-7CDE9F59333A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21506" name="Rectangle 6"/>
          <p:cNvSpPr>
            <a:spLocks noGrp="1"/>
          </p:cNvSpPr>
          <p:nvPr>
            <p:ph type="title" idx="4294967295"/>
          </p:nvPr>
        </p:nvSpPr>
        <p:spPr>
          <a:xfrm>
            <a:off x="539750" y="260350"/>
            <a:ext cx="8064500" cy="11430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z="3600" smtClean="0">
                <a:latin typeface="Times New Roman" pitchFamily="18" charset="0"/>
              </a:rPr>
              <a:t>Об'єкт та предмет дослідження</a:t>
            </a:r>
            <a:endParaRPr lang="ru-RU" sz="3600" smtClean="0">
              <a:latin typeface="Times New Roman" pitchFamily="18" charset="0"/>
            </a:endParaRPr>
          </a:p>
        </p:txBody>
      </p:sp>
      <p:sp>
        <p:nvSpPr>
          <p:cNvPr id="21507" name="Rectangle 7"/>
          <p:cNvSpPr>
            <a:spLocks noGrp="1"/>
          </p:cNvSpPr>
          <p:nvPr>
            <p:ph type="body" sz="half" idx="4294967295"/>
          </p:nvPr>
        </p:nvSpPr>
        <p:spPr>
          <a:xfrm>
            <a:off x="539750" y="1600200"/>
            <a:ext cx="3887788" cy="2333625"/>
          </a:xfrm>
          <a:solidFill>
            <a:srgbClr val="FFFFCC"/>
          </a:solidFill>
        </p:spPr>
        <p:txBody>
          <a:bodyPr/>
          <a:lstStyle/>
          <a:p>
            <a:r>
              <a:rPr lang="uk-UA" sz="2000" smtClean="0">
                <a:latin typeface="Times New Roman" pitchFamily="18" charset="0"/>
              </a:rPr>
              <a:t>Об’єктом дослідження є традиції державотворення.</a:t>
            </a:r>
          </a:p>
          <a:p>
            <a:r>
              <a:rPr lang="uk-UA" sz="2000" smtClean="0">
                <a:latin typeface="Times New Roman" pitchFamily="18" charset="0"/>
              </a:rPr>
              <a:t> Предметом дослідження є військові традиції  та детермінанти оптимізації формування військових традицій у сучасній Україні</a:t>
            </a:r>
            <a:r>
              <a:rPr lang="ru-RU" sz="2800" smtClean="0"/>
              <a:t> </a:t>
            </a:r>
          </a:p>
        </p:txBody>
      </p:sp>
      <p:pic>
        <p:nvPicPr>
          <p:cNvPr id="21508" name="Picture 7" descr="Військова_ра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4076700"/>
            <a:ext cx="3529013" cy="24717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509" name="Picture 6" descr="1366202851_army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1988840"/>
            <a:ext cx="3311525" cy="36718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9"/>
          <p:cNvSpPr>
            <a:spLocks noGrp="1"/>
          </p:cNvSpPr>
          <p:nvPr>
            <p:ph type="title" idx="4294967295"/>
          </p:nvPr>
        </p:nvSpPr>
        <p:spPr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mtClean="0">
                <a:latin typeface="Times New Roman" pitchFamily="18" charset="0"/>
                <a:cs typeface="Times New Roman" pitchFamily="18" charset="0"/>
              </a:rPr>
              <a:t>Методи  дослідження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10"/>
          <p:cNvSpPr>
            <a:spLocks noGrp="1"/>
          </p:cNvSpPr>
          <p:nvPr>
            <p:ph type="body" sz="half" idx="4294967295"/>
          </p:nvPr>
        </p:nvSpPr>
        <p:spPr>
          <a:xfrm>
            <a:off x="457200" y="1600200"/>
            <a:ext cx="4038600" cy="4525963"/>
          </a:xfrm>
          <a:solidFill>
            <a:srgbClr val="FFFFCC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400" b="1" smtClean="0">
                <a:latin typeface="Times New Roman" pitchFamily="18" charset="0"/>
              </a:rPr>
              <a:t>Методи дослідження:</a:t>
            </a:r>
            <a:r>
              <a:rPr lang="uk-UA" sz="2400" smtClean="0">
                <a:latin typeface="Times New Roman" pitchFamily="18" charset="0"/>
              </a:rPr>
              <a:t> загально логічний, діалектичний, історичний, системний, герменевтичний,  структурний, порівняльний, узагальнення, систематизації. Дослідження виконано на основі  принципів пізнання: науковості, об’єктивності, історизму, комплексності. </a:t>
            </a:r>
            <a:endParaRPr lang="ru-RU" sz="2400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endParaRPr lang="ru-RU" sz="240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A27A2C-2430-4A4C-8E2E-7D69ECC9CA38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2532" name="Рисунок 6" descr="http://cs402816.vk.me/v402816267/1bf6/p0IgNptnekU.jpg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508625" y="1628775"/>
            <a:ext cx="2232025" cy="22098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3" name="Picture 13" descr="коз бо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4005263"/>
            <a:ext cx="3341687" cy="2314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6"/>
          <p:cNvSpPr>
            <a:spLocks noGrp="1"/>
          </p:cNvSpPr>
          <p:nvPr>
            <p:ph type="title" idx="4294967295"/>
          </p:nvPr>
        </p:nvSpPr>
        <p:spPr>
          <a:xfrm>
            <a:off x="684213" y="333375"/>
            <a:ext cx="7848600" cy="935038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uk-UA" sz="3200" smtClean="0">
                <a:latin typeface="Times New Roman" pitchFamily="18" charset="0"/>
              </a:rPr>
              <a:t>Наукова новизна роботи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23554" name="Rectangle 7"/>
          <p:cNvSpPr>
            <a:spLocks noGrp="1"/>
          </p:cNvSpPr>
          <p:nvPr>
            <p:ph idx="4294967295"/>
          </p:nvPr>
        </p:nvSpPr>
        <p:spPr>
          <a:xfrm>
            <a:off x="611188" y="1412875"/>
            <a:ext cx="8075612" cy="5111750"/>
          </a:xfrm>
          <a:solidFill>
            <a:srgbClr val="FFFFCC"/>
          </a:solidFill>
        </p:spPr>
        <p:txBody>
          <a:bodyPr/>
          <a:lstStyle/>
          <a:p>
            <a:r>
              <a:rPr lang="uk-UA" sz="1800" smtClean="0">
                <a:latin typeface="Times New Roman" pitchFamily="18" charset="0"/>
              </a:rPr>
              <a:t>Наукова новизна :</a:t>
            </a:r>
            <a:endParaRPr lang="uk-UA" sz="1800" i="1" smtClean="0">
              <a:latin typeface="Times New Roman" pitchFamily="18" charset="0"/>
            </a:endParaRPr>
          </a:p>
          <a:p>
            <a:r>
              <a:rPr lang="uk-UA" sz="1800" i="1" smtClean="0">
                <a:latin typeface="Times New Roman" pitchFamily="18" charset="0"/>
              </a:rPr>
              <a:t> Вперше:</a:t>
            </a:r>
            <a:endParaRPr lang="uk-UA" sz="1800" smtClean="0">
              <a:latin typeface="Times New Roman" pitchFamily="18" charset="0"/>
            </a:endParaRPr>
          </a:p>
          <a:p>
            <a:r>
              <a:rPr lang="uk-UA" sz="1800" smtClean="0">
                <a:latin typeface="Times New Roman" pitchFamily="18" charset="0"/>
              </a:rPr>
              <a:t>- визначено військові традиції як важливий фактор державотворення;</a:t>
            </a:r>
          </a:p>
          <a:p>
            <a:r>
              <a:rPr lang="uk-UA" sz="1800" smtClean="0">
                <a:latin typeface="Times New Roman" pitchFamily="18" charset="0"/>
              </a:rPr>
              <a:t>- здійснена спроба розкрити взаємозв’язок традицій і новаторства у будівництві Збройних Сил України.</a:t>
            </a:r>
            <a:endParaRPr lang="uk-UA" sz="1800" i="1" smtClean="0">
              <a:latin typeface="Times New Roman" pitchFamily="18" charset="0"/>
            </a:endParaRPr>
          </a:p>
          <a:p>
            <a:r>
              <a:rPr lang="uk-UA" sz="1800" i="1" smtClean="0">
                <a:latin typeface="Times New Roman" pitchFamily="18" charset="0"/>
              </a:rPr>
              <a:t>Дістало подальшого розвитку:</a:t>
            </a:r>
            <a:endParaRPr lang="uk-UA" sz="1800" smtClean="0">
              <a:latin typeface="Times New Roman" pitchFamily="18" charset="0"/>
            </a:endParaRPr>
          </a:p>
          <a:p>
            <a:r>
              <a:rPr lang="uk-UA" sz="1800" smtClean="0">
                <a:latin typeface="Times New Roman" pitchFamily="18" charset="0"/>
              </a:rPr>
              <a:t>системне дослідження ґенези військових традицій; </a:t>
            </a:r>
          </a:p>
          <a:p>
            <a:r>
              <a:rPr lang="uk-UA" sz="1800" smtClean="0">
                <a:latin typeface="Times New Roman" pitchFamily="18" charset="0"/>
              </a:rPr>
              <a:t>системне дослідження  етапів  становлення і розвитку військових традицій українського суспільства;</a:t>
            </a:r>
          </a:p>
          <a:p>
            <a:r>
              <a:rPr lang="uk-UA" sz="1800" smtClean="0">
                <a:latin typeface="Times New Roman" pitchFamily="18" charset="0"/>
              </a:rPr>
              <a:t>філософська експлікація правової соціалізації як важливого чинника реалізації військово-правових традицій;</a:t>
            </a:r>
          </a:p>
          <a:p>
            <a:r>
              <a:rPr lang="uk-UA" sz="1800" smtClean="0">
                <a:latin typeface="Times New Roman" pitchFamily="18" charset="0"/>
              </a:rPr>
              <a:t>обґрунтування військово-патріотичного виховання як дієвого механізму впровадження бойових традицій.</a:t>
            </a:r>
            <a:endParaRPr lang="uk-UA" sz="1800" i="1" smtClean="0">
              <a:latin typeface="Times New Roman" pitchFamily="18" charset="0"/>
            </a:endParaRPr>
          </a:p>
          <a:p>
            <a:r>
              <a:rPr lang="uk-UA" sz="1800" i="1" smtClean="0">
                <a:latin typeface="Times New Roman" pitchFamily="18" charset="0"/>
              </a:rPr>
              <a:t>Удосконалено:</a:t>
            </a:r>
            <a:endParaRPr lang="uk-UA" sz="1800" smtClean="0">
              <a:latin typeface="Times New Roman" pitchFamily="18" charset="0"/>
            </a:endParaRPr>
          </a:p>
          <a:p>
            <a:r>
              <a:rPr lang="uk-UA" sz="1800" smtClean="0">
                <a:latin typeface="Times New Roman" pitchFamily="18" charset="0"/>
              </a:rPr>
              <a:t>знання про сутність, структуру, особливості військових традицій та їх функції.</a:t>
            </a:r>
            <a:endParaRPr lang="ru-RU" sz="1800" smtClean="0">
              <a:latin typeface="Times New Roman" pitchFamily="18" charset="0"/>
            </a:endParaRPr>
          </a:p>
          <a:p>
            <a:endParaRPr lang="ru-RU" sz="1800" smtClean="0">
              <a:latin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3806A-F5E9-4A9F-8AE3-67D5C828D431}" type="slidenum">
              <a:rPr lang="ru-RU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 idx="4294967295"/>
          </p:nvPr>
        </p:nvSpPr>
        <p:spPr>
          <a:xfrm>
            <a:off x="755650" y="274638"/>
            <a:ext cx="7632700" cy="993775"/>
          </a:xfrm>
          <a:solidFill>
            <a:srgbClr val="FFFFCC"/>
          </a:solidFill>
        </p:spPr>
        <p:txBody>
          <a:bodyPr/>
          <a:lstStyle/>
          <a:p>
            <a:r>
              <a:rPr lang="uk-UA" sz="3200" smtClean="0">
                <a:latin typeface="Times New Roman" pitchFamily="18" charset="0"/>
              </a:rPr>
              <a:t>Теоретичне і практичне значення дослідницької роботи</a:t>
            </a:r>
            <a:endParaRPr lang="ru-RU" sz="3200" smtClean="0">
              <a:latin typeface="Times New Roman" pitchFamily="18" charset="0"/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539750" y="4076700"/>
            <a:ext cx="3816350" cy="2447925"/>
          </a:xfrm>
          <a:solidFill>
            <a:srgbClr val="FFFFCC"/>
          </a:solidFill>
        </p:spPr>
        <p:txBody>
          <a:bodyPr/>
          <a:lstStyle/>
          <a:p>
            <a:pPr>
              <a:lnSpc>
                <a:spcPct val="80000"/>
              </a:lnSpc>
            </a:pPr>
            <a:endParaRPr lang="uk-UA" sz="20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uk-UA" sz="2000" smtClean="0">
                <a:latin typeface="Times New Roman" pitchFamily="18" charset="0"/>
              </a:rPr>
              <a:t>Теоретичне  значення дослідницької роботи полягає в тому, що сформульовані в роботі висновки створюють основу для подальшого дослідження. </a:t>
            </a:r>
          </a:p>
          <a:p>
            <a:pPr>
              <a:lnSpc>
                <a:spcPct val="80000"/>
              </a:lnSpc>
            </a:pPr>
            <a:endParaRPr lang="uk-UA" sz="20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uk-UA" sz="20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uk-UA" sz="20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uk-UA" sz="200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uk-UA" sz="2000" smtClean="0">
              <a:latin typeface="Times New Roman" pitchFamily="18" charset="0"/>
            </a:endParaRPr>
          </a:p>
        </p:txBody>
      </p:sp>
      <p:pic>
        <p:nvPicPr>
          <p:cNvPr id="24579" name="Picture 5" descr="5dad7-rftg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341438"/>
            <a:ext cx="2736304" cy="25923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4643438" y="1484313"/>
            <a:ext cx="3887787" cy="152082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uk-UA" sz="1600"/>
          </a:p>
          <a:p>
            <a:pPr eaLnBrk="0" hangingPunct="0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uk-UA" sz="1600"/>
              <a:t>Практичне значення одержаних результатів визначається можливостями використання матеріалів в подальших дослідженнях. Результати дослідження  використовуються на уроках та на виховних заходах. </a:t>
            </a:r>
            <a:endParaRPr lang="ru-RU" sz="1600"/>
          </a:p>
        </p:txBody>
      </p:sp>
      <p:pic>
        <p:nvPicPr>
          <p:cNvPr id="24583" name="Picture 7" descr="P10109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1" y="3676650"/>
            <a:ext cx="3803650" cy="25925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4"/>
          <p:cNvSpPr>
            <a:spLocks noGrp="1"/>
          </p:cNvSpPr>
          <p:nvPr>
            <p:ph type="title"/>
          </p:nvPr>
        </p:nvSpPr>
        <p:spPr>
          <a:solidFill>
            <a:srgbClr val="FFFFCC"/>
          </a:solidFill>
        </p:spPr>
        <p:txBody>
          <a:bodyPr/>
          <a:lstStyle/>
          <a:p>
            <a:r>
              <a:rPr lang="uk-UA" sz="3600" smtClean="0">
                <a:latin typeface="Times New Roman" pitchFamily="18" charset="0"/>
              </a:rPr>
              <a:t>Військова традиція – фактор державотворення</a:t>
            </a:r>
            <a:endParaRPr lang="ru-RU" sz="3600" smtClean="0">
              <a:latin typeface="Times New Roman" pitchFamily="18" charset="0"/>
            </a:endParaRPr>
          </a:p>
        </p:txBody>
      </p:sp>
      <p:sp>
        <p:nvSpPr>
          <p:cNvPr id="25602" name="Rectangle 5"/>
          <p:cNvSpPr>
            <a:spLocks noGrp="1"/>
          </p:cNvSpPr>
          <p:nvPr>
            <p:ph sz="half" idx="1"/>
          </p:nvPr>
        </p:nvSpPr>
        <p:spPr>
          <a:xfrm>
            <a:off x="539750" y="1916113"/>
            <a:ext cx="3816350" cy="4205287"/>
          </a:xfrm>
          <a:solidFill>
            <a:srgbClr val="FFFFCC"/>
          </a:solidFill>
        </p:spPr>
        <p:txBody>
          <a:bodyPr/>
          <a:lstStyle/>
          <a:p>
            <a:pPr eaLnBrk="1" hangingPunct="1"/>
            <a:endParaRPr lang="uk-UA" sz="1800" smtClean="0">
              <a:latin typeface="Times New Roman" pitchFamily="18" charset="0"/>
            </a:endParaRPr>
          </a:p>
          <a:p>
            <a:pPr eaLnBrk="1" hangingPunct="1"/>
            <a:endParaRPr lang="uk-UA" sz="1800" smtClean="0">
              <a:latin typeface="Times New Roman" pitchFamily="18" charset="0"/>
            </a:endParaRPr>
          </a:p>
          <a:p>
            <a:pPr eaLnBrk="1" hangingPunct="1"/>
            <a:r>
              <a:rPr lang="uk-UA" sz="1800" smtClean="0">
                <a:latin typeface="Times New Roman" pitchFamily="18" charset="0"/>
              </a:rPr>
              <a:t>У військових традиціях зібраний досвід захисту держави. Важливим елементом державотворення є будівництво Збройних сил та створення системи захисту. Військові традиції є основою формування обороноздатності країни та патріотичних почуттів до неї. </a:t>
            </a:r>
          </a:p>
          <a:p>
            <a:endParaRPr lang="ru-RU" sz="2800" smtClean="0"/>
          </a:p>
        </p:txBody>
      </p:sp>
      <p:sp>
        <p:nvSpPr>
          <p:cNvPr id="25603" name="Rectangle 7"/>
          <p:cNvSpPr>
            <a:spLocks noGrp="1"/>
          </p:cNvSpPr>
          <p:nvPr>
            <p:ph sz="quarter" idx="3"/>
          </p:nvPr>
        </p:nvSpPr>
        <p:spPr>
          <a:xfrm>
            <a:off x="4859338" y="4437063"/>
            <a:ext cx="3673475" cy="1655762"/>
          </a:xfrm>
          <a:solidFill>
            <a:srgbClr val="FFFFCC"/>
          </a:solidFill>
        </p:spPr>
        <p:txBody>
          <a:bodyPr/>
          <a:lstStyle/>
          <a:p>
            <a:r>
              <a:rPr lang="uk-UA" sz="1800" smtClean="0">
                <a:latin typeface="Times New Roman" pitchFamily="18" charset="0"/>
              </a:rPr>
              <a:t>Ст. 65 Конституції України:  Захист  Вітчизни, незалежності та територіальної цілісності України, шанування її державних символів є обов’язком громадян України. </a:t>
            </a:r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25604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916832"/>
            <a:ext cx="3600450" cy="2376264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1460</TotalTime>
  <Words>1435</Words>
  <Application>Microsoft Office PowerPoint</Application>
  <PresentationFormat>Экран (4:3)</PresentationFormat>
  <Paragraphs>223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Військові традиції – важливий фактор державотворення</vt:lpstr>
      <vt:lpstr>Актуальність дослідження</vt:lpstr>
      <vt:lpstr>Мета дослідження</vt:lpstr>
      <vt:lpstr>Завдання дослідження</vt:lpstr>
      <vt:lpstr>Об'єкт та предмет дослідження</vt:lpstr>
      <vt:lpstr>Методи  дослідження</vt:lpstr>
      <vt:lpstr>Наукова новизна роботи</vt:lpstr>
      <vt:lpstr>Теоретичне і практичне значення дослідницької роботи</vt:lpstr>
      <vt:lpstr>Військова традиція – фактор державотворення</vt:lpstr>
      <vt:lpstr>Сутність, структура, функції, особливості військових традицій</vt:lpstr>
      <vt:lpstr>Класифікація військових традицій</vt:lpstr>
      <vt:lpstr>Патріотизм - це не любов до ідеї, а любов до Вітчизни </vt:lpstr>
      <vt:lpstr>Державотворчі військові традиції</vt:lpstr>
      <vt:lpstr>Традиції розбудови української армії</vt:lpstr>
      <vt:lpstr>Військові традиції Нового часу</vt:lpstr>
      <vt:lpstr>Традиції і новаторство </vt:lpstr>
      <vt:lpstr>Вкраїна - мати, за неї треба головою стояти</vt:lpstr>
      <vt:lpstr>Правова соціалізація</vt:lpstr>
      <vt:lpstr>Військово - патріотичне виховання дієвий механізм впровадження військових традицій</vt:lpstr>
      <vt:lpstr>Традиції героїзму</vt:lpstr>
      <vt:lpstr>Досвід використання  військових  традицій в Україні</vt:lpstr>
      <vt:lpstr>Висновки</vt:lpstr>
      <vt:lpstr>Висновки</vt:lpstr>
      <vt:lpstr>Висновки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User</cp:lastModifiedBy>
  <cp:revision>188</cp:revision>
  <dcterms:created xsi:type="dcterms:W3CDTF">2012-12-11T13:21:37Z</dcterms:created>
  <dcterms:modified xsi:type="dcterms:W3CDTF">2014-02-17T12:23:07Z</dcterms:modified>
</cp:coreProperties>
</file>